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90" r:id="rId2"/>
    <p:sldId id="291" r:id="rId3"/>
    <p:sldId id="292" r:id="rId4"/>
    <p:sldId id="354" r:id="rId5"/>
    <p:sldId id="356" r:id="rId6"/>
    <p:sldId id="361" r:id="rId7"/>
    <p:sldId id="363" r:id="rId8"/>
    <p:sldId id="317" r:id="rId9"/>
    <p:sldId id="318" r:id="rId10"/>
    <p:sldId id="364" r:id="rId11"/>
    <p:sldId id="321" r:id="rId12"/>
    <p:sldId id="322" r:id="rId13"/>
    <p:sldId id="347" r:id="rId14"/>
    <p:sldId id="324" r:id="rId15"/>
    <p:sldId id="366" r:id="rId16"/>
    <p:sldId id="368" r:id="rId17"/>
    <p:sldId id="367" r:id="rId18"/>
    <p:sldId id="386" r:id="rId19"/>
    <p:sldId id="370" r:id="rId20"/>
    <p:sldId id="372" r:id="rId21"/>
    <p:sldId id="345" r:id="rId22"/>
    <p:sldId id="397" r:id="rId23"/>
    <p:sldId id="339" r:id="rId24"/>
    <p:sldId id="369" r:id="rId25"/>
    <p:sldId id="330" r:id="rId26"/>
    <p:sldId id="338" r:id="rId27"/>
    <p:sldId id="380" r:id="rId28"/>
    <p:sldId id="381" r:id="rId29"/>
    <p:sldId id="384" r:id="rId30"/>
    <p:sldId id="385" r:id="rId31"/>
    <p:sldId id="374" r:id="rId32"/>
    <p:sldId id="382" r:id="rId33"/>
    <p:sldId id="383" r:id="rId34"/>
    <p:sldId id="393" r:id="rId35"/>
    <p:sldId id="329" r:id="rId36"/>
    <p:sldId id="346" r:id="rId37"/>
    <p:sldId id="388" r:id="rId38"/>
    <p:sldId id="362" r:id="rId39"/>
    <p:sldId id="391" r:id="rId40"/>
    <p:sldId id="360" r:id="rId41"/>
    <p:sldId id="349" r:id="rId42"/>
    <p:sldId id="365" r:id="rId43"/>
    <p:sldId id="390" r:id="rId44"/>
    <p:sldId id="396" r:id="rId45"/>
    <p:sldId id="389" r:id="rId46"/>
    <p:sldId id="394" r:id="rId47"/>
    <p:sldId id="395" r:id="rId48"/>
  </p:sldIdLst>
  <p:sldSz cx="9144000" cy="6858000" type="screen4x3"/>
  <p:notesSz cx="7010400" cy="9296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5AFE"/>
    <a:srgbClr val="5B9BD5"/>
    <a:srgbClr val="0000CC"/>
    <a:srgbClr val="E6E6E6"/>
    <a:srgbClr val="005A9A"/>
    <a:srgbClr val="005D9D"/>
    <a:srgbClr val="00ADED"/>
    <a:srgbClr val="004E97"/>
    <a:srgbClr val="F9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21" autoAdjust="0"/>
    <p:restoredTop sz="95827" autoAdjust="0"/>
  </p:normalViewPr>
  <p:slideViewPr>
    <p:cSldViewPr snapToGrid="0">
      <p:cViewPr>
        <p:scale>
          <a:sx n="82" d="100"/>
          <a:sy n="82" d="100"/>
        </p:scale>
        <p:origin x="1280" y="816"/>
      </p:cViewPr>
      <p:guideLst/>
    </p:cSldViewPr>
  </p:slideViewPr>
  <p:outlineViewPr>
    <p:cViewPr>
      <p:scale>
        <a:sx n="33" d="100"/>
        <a:sy n="33" d="100"/>
      </p:scale>
      <p:origin x="0" y="-4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4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/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F4885023-5E19-2A45-A607-2D291CEDD036}" type="presOf" srcId="{7B512A20-7DF5-9641-80F3-A529CDC63DBB}" destId="{30ADD872-8869-3E4D-A8E2-08B898D6948D}" srcOrd="0" destOrd="0" presId="urn:microsoft.com/office/officeart/2005/8/layout/hChevron3"/>
    <dgm:cxn modelId="{B1D31343-4166-7348-A2B3-5A355023008A}" type="presOf" srcId="{2C865F35-916F-6E45-8F4A-850856E56841}" destId="{12C0AFF8-7FA0-7445-B5C6-290D4033019F}" srcOrd="0" destOrd="0" presId="urn:microsoft.com/office/officeart/2005/8/layout/hChevron3"/>
    <dgm:cxn modelId="{FAC84AA0-9BA1-184B-801E-C23F3DF27858}" type="presOf" srcId="{422AD645-8E77-7F40-BC66-ECC258503920}" destId="{3C97018F-9CC5-5248-A491-6F1B3E55BAE2}" srcOrd="0" destOrd="0" presId="urn:microsoft.com/office/officeart/2005/8/layout/hChevron3"/>
    <dgm:cxn modelId="{7959B98D-B954-9846-8CAA-2D81493AFE9A}" type="presOf" srcId="{282FC4D8-9038-534B-984A-B06FA0F8412B}" destId="{4765C815-82CB-F542-8D5B-1437949B640B}" srcOrd="0" destOrd="0" presId="urn:microsoft.com/office/officeart/2005/8/layout/hChevron3"/>
    <dgm:cxn modelId="{79A2A5FA-1C99-7746-8DE5-0B5E823FD449}" type="presOf" srcId="{60734C72-21E4-814A-A2A1-1675940AF23B}" destId="{216F627F-8727-7A4E-B5BE-FF381C4EBB0B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330D812D-34E0-A34A-B2A6-480465D40834}" type="presOf" srcId="{8E558DAB-245C-BD43-B033-3A6C0594F7F8}" destId="{EEAD4471-A2C0-1741-9E8A-204BA5D7F620}" srcOrd="0" destOrd="0" presId="urn:microsoft.com/office/officeart/2005/8/layout/hChevron3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81BCEE6E-B789-0E49-9671-99E1E7871517}" type="presOf" srcId="{829A820D-A574-914B-A46D-50047BFDC6D2}" destId="{C31EFB1B-C80F-C644-94C1-306523DD073F}" srcOrd="0" destOrd="0" presId="urn:microsoft.com/office/officeart/2005/8/layout/hChevron3"/>
    <dgm:cxn modelId="{EF37958D-4237-904B-8668-E48EB1672A62}" type="presParOf" srcId="{EEAD4471-A2C0-1741-9E8A-204BA5D7F620}" destId="{216F627F-8727-7A4E-B5BE-FF381C4EBB0B}" srcOrd="0" destOrd="0" presId="urn:microsoft.com/office/officeart/2005/8/layout/hChevron3"/>
    <dgm:cxn modelId="{CDD2BBB1-6894-F34A-9966-619F4DFE7A00}" type="presParOf" srcId="{EEAD4471-A2C0-1741-9E8A-204BA5D7F620}" destId="{27B578D6-AB3B-1349-93BA-BAA399231338}" srcOrd="1" destOrd="0" presId="urn:microsoft.com/office/officeart/2005/8/layout/hChevron3"/>
    <dgm:cxn modelId="{9E86EC98-89B0-8E4A-B42E-11042CDB7B14}" type="presParOf" srcId="{EEAD4471-A2C0-1741-9E8A-204BA5D7F620}" destId="{4765C815-82CB-F542-8D5B-1437949B640B}" srcOrd="2" destOrd="0" presId="urn:microsoft.com/office/officeart/2005/8/layout/hChevron3"/>
    <dgm:cxn modelId="{AB0B90BC-AB97-B945-9700-3E094947F917}" type="presParOf" srcId="{EEAD4471-A2C0-1741-9E8A-204BA5D7F620}" destId="{35385C18-F076-1F4C-8017-DBEF2903E8B3}" srcOrd="3" destOrd="0" presId="urn:microsoft.com/office/officeart/2005/8/layout/hChevron3"/>
    <dgm:cxn modelId="{ED647DE4-0224-974C-AA4D-2B24D21D87D5}" type="presParOf" srcId="{EEAD4471-A2C0-1741-9E8A-204BA5D7F620}" destId="{30ADD872-8869-3E4D-A8E2-08B898D6948D}" srcOrd="4" destOrd="0" presId="urn:microsoft.com/office/officeart/2005/8/layout/hChevron3"/>
    <dgm:cxn modelId="{91EE8E25-FA5F-514C-AFD5-4CD5431C6FC6}" type="presParOf" srcId="{EEAD4471-A2C0-1741-9E8A-204BA5D7F620}" destId="{001C65E5-B633-8444-851E-114D90E99CF1}" srcOrd="5" destOrd="0" presId="urn:microsoft.com/office/officeart/2005/8/layout/hChevron3"/>
    <dgm:cxn modelId="{6107939B-38D9-7E49-B918-14ACC7621E7F}" type="presParOf" srcId="{EEAD4471-A2C0-1741-9E8A-204BA5D7F620}" destId="{C31EFB1B-C80F-C644-94C1-306523DD073F}" srcOrd="6" destOrd="0" presId="urn:microsoft.com/office/officeart/2005/8/layout/hChevron3"/>
    <dgm:cxn modelId="{D52BCA31-A28A-1B4B-82DD-FAB7900BB197}" type="presParOf" srcId="{EEAD4471-A2C0-1741-9E8A-204BA5D7F620}" destId="{8650CD6B-BA7B-544C-9565-249E00B78CB8}" srcOrd="7" destOrd="0" presId="urn:microsoft.com/office/officeart/2005/8/layout/hChevron3"/>
    <dgm:cxn modelId="{E0361F59-53D3-B547-AF1A-D1CCADCD7917}" type="presParOf" srcId="{EEAD4471-A2C0-1741-9E8A-204BA5D7F620}" destId="{3C97018F-9CC5-5248-A491-6F1B3E55BAE2}" srcOrd="8" destOrd="0" presId="urn:microsoft.com/office/officeart/2005/8/layout/hChevron3"/>
    <dgm:cxn modelId="{96FD3B99-23F4-DF4E-B761-CE2D5093035B}" type="presParOf" srcId="{EEAD4471-A2C0-1741-9E8A-204BA5D7F620}" destId="{90981930-E800-4B4A-86EA-EF964FBF5576}" srcOrd="9" destOrd="0" presId="urn:microsoft.com/office/officeart/2005/8/layout/hChevron3"/>
    <dgm:cxn modelId="{3F10548A-16C3-7C43-AEBF-86F8009F7486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rgbClr val="5B9BD5"/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275315CA-362E-9148-AA82-E34074954D80}" type="presOf" srcId="{829A820D-A574-914B-A46D-50047BFDC6D2}" destId="{C31EFB1B-C80F-C644-94C1-306523DD073F}" srcOrd="0" destOrd="0" presId="urn:microsoft.com/office/officeart/2005/8/layout/hChevron3"/>
    <dgm:cxn modelId="{4E8E1317-846D-3B47-AEFA-53744D60128C}" type="presOf" srcId="{282FC4D8-9038-534B-984A-B06FA0F8412B}" destId="{4765C815-82CB-F542-8D5B-1437949B640B}" srcOrd="0" destOrd="0" presId="urn:microsoft.com/office/officeart/2005/8/layout/hChevron3"/>
    <dgm:cxn modelId="{0FE03477-DAF3-504A-BE4E-60280E024DD7}" type="presOf" srcId="{60734C72-21E4-814A-A2A1-1675940AF23B}" destId="{216F627F-8727-7A4E-B5BE-FF381C4EBB0B}" srcOrd="0" destOrd="0" presId="urn:microsoft.com/office/officeart/2005/8/layout/hChevron3"/>
    <dgm:cxn modelId="{43795A5A-138D-484D-9683-2760B8DFAF41}" type="presOf" srcId="{8E558DAB-245C-BD43-B033-3A6C0594F7F8}" destId="{EEAD4471-A2C0-1741-9E8A-204BA5D7F620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4A1D4228-76F9-B84E-B556-61940F3712AE}" type="presOf" srcId="{422AD645-8E77-7F40-BC66-ECC258503920}" destId="{3C97018F-9CC5-5248-A491-6F1B3E55BAE2}" srcOrd="0" destOrd="0" presId="urn:microsoft.com/office/officeart/2005/8/layout/hChevron3"/>
    <dgm:cxn modelId="{8B7C1156-FAEB-A343-854C-B8A6523F0C4D}" type="presOf" srcId="{2C865F35-916F-6E45-8F4A-850856E56841}" destId="{12C0AFF8-7FA0-7445-B5C6-290D4033019F}" srcOrd="0" destOrd="0" presId="urn:microsoft.com/office/officeart/2005/8/layout/hChevron3"/>
    <dgm:cxn modelId="{7C72FEDF-EF57-524E-8C63-A7AEAD893D9B}" type="presOf" srcId="{7B512A20-7DF5-9641-80F3-A529CDC63DBB}" destId="{30ADD872-8869-3E4D-A8E2-08B898D6948D}" srcOrd="0" destOrd="0" presId="urn:microsoft.com/office/officeart/2005/8/layout/hChevron3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5794A8B7-17BB-CF4C-9058-A76E67C5D99E}" type="presParOf" srcId="{EEAD4471-A2C0-1741-9E8A-204BA5D7F620}" destId="{216F627F-8727-7A4E-B5BE-FF381C4EBB0B}" srcOrd="0" destOrd="0" presId="urn:microsoft.com/office/officeart/2005/8/layout/hChevron3"/>
    <dgm:cxn modelId="{CE9E4879-23A2-0046-94E9-A7018B08DF11}" type="presParOf" srcId="{EEAD4471-A2C0-1741-9E8A-204BA5D7F620}" destId="{27B578D6-AB3B-1349-93BA-BAA399231338}" srcOrd="1" destOrd="0" presId="urn:microsoft.com/office/officeart/2005/8/layout/hChevron3"/>
    <dgm:cxn modelId="{0756EA0D-0157-A943-8E69-F2E7D2D5E082}" type="presParOf" srcId="{EEAD4471-A2C0-1741-9E8A-204BA5D7F620}" destId="{4765C815-82CB-F542-8D5B-1437949B640B}" srcOrd="2" destOrd="0" presId="urn:microsoft.com/office/officeart/2005/8/layout/hChevron3"/>
    <dgm:cxn modelId="{AE3C4A98-F850-AF45-99B9-A2D23C338139}" type="presParOf" srcId="{EEAD4471-A2C0-1741-9E8A-204BA5D7F620}" destId="{35385C18-F076-1F4C-8017-DBEF2903E8B3}" srcOrd="3" destOrd="0" presId="urn:microsoft.com/office/officeart/2005/8/layout/hChevron3"/>
    <dgm:cxn modelId="{9338E2EC-7044-5D47-A6E5-9544FE817691}" type="presParOf" srcId="{EEAD4471-A2C0-1741-9E8A-204BA5D7F620}" destId="{30ADD872-8869-3E4D-A8E2-08B898D6948D}" srcOrd="4" destOrd="0" presId="urn:microsoft.com/office/officeart/2005/8/layout/hChevron3"/>
    <dgm:cxn modelId="{AB5F1D5A-2BC2-C94D-BE74-B0C72FCAF1FC}" type="presParOf" srcId="{EEAD4471-A2C0-1741-9E8A-204BA5D7F620}" destId="{001C65E5-B633-8444-851E-114D90E99CF1}" srcOrd="5" destOrd="0" presId="urn:microsoft.com/office/officeart/2005/8/layout/hChevron3"/>
    <dgm:cxn modelId="{33918E27-EAAD-AA4D-AC85-CBE719EFDCF2}" type="presParOf" srcId="{EEAD4471-A2C0-1741-9E8A-204BA5D7F620}" destId="{C31EFB1B-C80F-C644-94C1-306523DD073F}" srcOrd="6" destOrd="0" presId="urn:microsoft.com/office/officeart/2005/8/layout/hChevron3"/>
    <dgm:cxn modelId="{E8B2495D-4A5A-384D-842F-5692C39F6005}" type="presParOf" srcId="{EEAD4471-A2C0-1741-9E8A-204BA5D7F620}" destId="{8650CD6B-BA7B-544C-9565-249E00B78CB8}" srcOrd="7" destOrd="0" presId="urn:microsoft.com/office/officeart/2005/8/layout/hChevron3"/>
    <dgm:cxn modelId="{DEDD1008-EE42-BC47-854F-D6C2167E6979}" type="presParOf" srcId="{EEAD4471-A2C0-1741-9E8A-204BA5D7F620}" destId="{3C97018F-9CC5-5248-A491-6F1B3E55BAE2}" srcOrd="8" destOrd="0" presId="urn:microsoft.com/office/officeart/2005/8/layout/hChevron3"/>
    <dgm:cxn modelId="{69143997-9D66-DB48-9983-F08D17F413B0}" type="presParOf" srcId="{EEAD4471-A2C0-1741-9E8A-204BA5D7F620}" destId="{90981930-E800-4B4A-86EA-EF964FBF5576}" srcOrd="9" destOrd="0" presId="urn:microsoft.com/office/officeart/2005/8/layout/hChevron3"/>
    <dgm:cxn modelId="{59BC2718-38A9-594C-BE7D-09A29CBAFD77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/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rgbClr val="5B9BD5"/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E9AAB35-FD0D-1A41-AE0F-E112DFC16BC0}" type="presOf" srcId="{422AD645-8E77-7F40-BC66-ECC258503920}" destId="{3C97018F-9CC5-5248-A491-6F1B3E55BAE2}" srcOrd="0" destOrd="0" presId="urn:microsoft.com/office/officeart/2005/8/layout/hChevron3"/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4B647202-CD9C-8041-80DB-731C03E7D583}" type="presOf" srcId="{60734C72-21E4-814A-A2A1-1675940AF23B}" destId="{216F627F-8727-7A4E-B5BE-FF381C4EBB0B}" srcOrd="0" destOrd="0" presId="urn:microsoft.com/office/officeart/2005/8/layout/hChevron3"/>
    <dgm:cxn modelId="{4CF17030-F2D9-BF47-B8B0-2598DBDB769B}" type="presOf" srcId="{2C865F35-916F-6E45-8F4A-850856E56841}" destId="{12C0AFF8-7FA0-7445-B5C6-290D4033019F}" srcOrd="0" destOrd="0" presId="urn:microsoft.com/office/officeart/2005/8/layout/hChevron3"/>
    <dgm:cxn modelId="{CB0C5D94-F143-7C44-8D5C-511606A29697}" type="presOf" srcId="{8E558DAB-245C-BD43-B033-3A6C0594F7F8}" destId="{EEAD4471-A2C0-1741-9E8A-204BA5D7F620}" srcOrd="0" destOrd="0" presId="urn:microsoft.com/office/officeart/2005/8/layout/hChevron3"/>
    <dgm:cxn modelId="{3C1FF86B-D384-FC4D-8CD5-8A4066763C51}" type="presOf" srcId="{829A820D-A574-914B-A46D-50047BFDC6D2}" destId="{C31EFB1B-C80F-C644-94C1-306523DD073F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FE62FEA1-E31F-6948-893C-5B8C6FDF6BD4}" type="presOf" srcId="{7B512A20-7DF5-9641-80F3-A529CDC63DBB}" destId="{30ADD872-8869-3E4D-A8E2-08B898D6948D}" srcOrd="0" destOrd="0" presId="urn:microsoft.com/office/officeart/2005/8/layout/hChevron3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5BC8B319-7687-2940-8823-70B434D0D895}" type="presOf" srcId="{282FC4D8-9038-534B-984A-B06FA0F8412B}" destId="{4765C815-82CB-F542-8D5B-1437949B640B}" srcOrd="0" destOrd="0" presId="urn:microsoft.com/office/officeart/2005/8/layout/hChevron3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D85EBC2C-47A1-0247-A6FD-8F9838C6086F}" type="presParOf" srcId="{EEAD4471-A2C0-1741-9E8A-204BA5D7F620}" destId="{216F627F-8727-7A4E-B5BE-FF381C4EBB0B}" srcOrd="0" destOrd="0" presId="urn:microsoft.com/office/officeart/2005/8/layout/hChevron3"/>
    <dgm:cxn modelId="{E33B7F6C-D1F3-C845-9F58-264795350F5B}" type="presParOf" srcId="{EEAD4471-A2C0-1741-9E8A-204BA5D7F620}" destId="{27B578D6-AB3B-1349-93BA-BAA399231338}" srcOrd="1" destOrd="0" presId="urn:microsoft.com/office/officeart/2005/8/layout/hChevron3"/>
    <dgm:cxn modelId="{FD9CEA54-9B37-ED48-BBB2-53CD2B17B75F}" type="presParOf" srcId="{EEAD4471-A2C0-1741-9E8A-204BA5D7F620}" destId="{4765C815-82CB-F542-8D5B-1437949B640B}" srcOrd="2" destOrd="0" presId="urn:microsoft.com/office/officeart/2005/8/layout/hChevron3"/>
    <dgm:cxn modelId="{0D75A917-D1D0-4E41-8538-1AA59A2DB350}" type="presParOf" srcId="{EEAD4471-A2C0-1741-9E8A-204BA5D7F620}" destId="{35385C18-F076-1F4C-8017-DBEF2903E8B3}" srcOrd="3" destOrd="0" presId="urn:microsoft.com/office/officeart/2005/8/layout/hChevron3"/>
    <dgm:cxn modelId="{D4D3AE4F-72B7-1D45-B9DC-275F858C472E}" type="presParOf" srcId="{EEAD4471-A2C0-1741-9E8A-204BA5D7F620}" destId="{30ADD872-8869-3E4D-A8E2-08B898D6948D}" srcOrd="4" destOrd="0" presId="urn:microsoft.com/office/officeart/2005/8/layout/hChevron3"/>
    <dgm:cxn modelId="{42B11968-F0DC-9E48-BA96-915D0335D629}" type="presParOf" srcId="{EEAD4471-A2C0-1741-9E8A-204BA5D7F620}" destId="{001C65E5-B633-8444-851E-114D90E99CF1}" srcOrd="5" destOrd="0" presId="urn:microsoft.com/office/officeart/2005/8/layout/hChevron3"/>
    <dgm:cxn modelId="{64B5A545-F4A3-524E-A9A0-A8D171694803}" type="presParOf" srcId="{EEAD4471-A2C0-1741-9E8A-204BA5D7F620}" destId="{C31EFB1B-C80F-C644-94C1-306523DD073F}" srcOrd="6" destOrd="0" presId="urn:microsoft.com/office/officeart/2005/8/layout/hChevron3"/>
    <dgm:cxn modelId="{D44AEB43-6449-BE47-BFC7-9FFE0985FAF1}" type="presParOf" srcId="{EEAD4471-A2C0-1741-9E8A-204BA5D7F620}" destId="{8650CD6B-BA7B-544C-9565-249E00B78CB8}" srcOrd="7" destOrd="0" presId="urn:microsoft.com/office/officeart/2005/8/layout/hChevron3"/>
    <dgm:cxn modelId="{02F399D7-A876-5F4A-929C-BEEEECE5C8BB}" type="presParOf" srcId="{EEAD4471-A2C0-1741-9E8A-204BA5D7F620}" destId="{3C97018F-9CC5-5248-A491-6F1B3E55BAE2}" srcOrd="8" destOrd="0" presId="urn:microsoft.com/office/officeart/2005/8/layout/hChevron3"/>
    <dgm:cxn modelId="{3DA091CE-1A11-CB49-A83C-90E87DFBEC15}" type="presParOf" srcId="{EEAD4471-A2C0-1741-9E8A-204BA5D7F620}" destId="{90981930-E800-4B4A-86EA-EF964FBF5576}" srcOrd="9" destOrd="0" presId="urn:microsoft.com/office/officeart/2005/8/layout/hChevron3"/>
    <dgm:cxn modelId="{D8CDDD16-C909-2D4A-9F85-2F2A4C78CF52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/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rgbClr val="5B9BD5"/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2CCDB16-CD8D-1747-B396-A509EE346CB8}" type="presOf" srcId="{2C865F35-916F-6E45-8F4A-850856E56841}" destId="{12C0AFF8-7FA0-7445-B5C6-290D4033019F}" srcOrd="0" destOrd="0" presId="urn:microsoft.com/office/officeart/2005/8/layout/hChevron3"/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9DF8446B-1BAF-7C4A-957A-973A17A6A353}" type="presOf" srcId="{829A820D-A574-914B-A46D-50047BFDC6D2}" destId="{C31EFB1B-C80F-C644-94C1-306523DD073F}" srcOrd="0" destOrd="0" presId="urn:microsoft.com/office/officeart/2005/8/layout/hChevron3"/>
    <dgm:cxn modelId="{5F1A6C99-627A-DA45-84E5-8383F836ABB5}" type="presOf" srcId="{8E558DAB-245C-BD43-B033-3A6C0594F7F8}" destId="{EEAD4471-A2C0-1741-9E8A-204BA5D7F620}" srcOrd="0" destOrd="0" presId="urn:microsoft.com/office/officeart/2005/8/layout/hChevron3"/>
    <dgm:cxn modelId="{36F72D6B-3B31-6C4D-BB24-75B4C26EB9DA}" type="presOf" srcId="{282FC4D8-9038-534B-984A-B06FA0F8412B}" destId="{4765C815-82CB-F542-8D5B-1437949B640B}" srcOrd="0" destOrd="0" presId="urn:microsoft.com/office/officeart/2005/8/layout/hChevron3"/>
    <dgm:cxn modelId="{35C08293-637C-8D44-B599-D58B68AB2E57}" type="presOf" srcId="{7B512A20-7DF5-9641-80F3-A529CDC63DBB}" destId="{30ADD872-8869-3E4D-A8E2-08B898D6948D}" srcOrd="0" destOrd="0" presId="urn:microsoft.com/office/officeart/2005/8/layout/hChevron3"/>
    <dgm:cxn modelId="{A3487B7F-FF9B-3646-9183-FE8FE5683D3E}" type="presOf" srcId="{60734C72-21E4-814A-A2A1-1675940AF23B}" destId="{216F627F-8727-7A4E-B5BE-FF381C4EBB0B}" srcOrd="0" destOrd="0" presId="urn:microsoft.com/office/officeart/2005/8/layout/hChevron3"/>
    <dgm:cxn modelId="{7127267E-A4C2-6B48-8098-A09C6C80E489}" type="presOf" srcId="{422AD645-8E77-7F40-BC66-ECC258503920}" destId="{3C97018F-9CC5-5248-A491-6F1B3E55BAE2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EA6B40CE-4975-0F4E-8E49-1369C1F0A139}" type="presParOf" srcId="{EEAD4471-A2C0-1741-9E8A-204BA5D7F620}" destId="{216F627F-8727-7A4E-B5BE-FF381C4EBB0B}" srcOrd="0" destOrd="0" presId="urn:microsoft.com/office/officeart/2005/8/layout/hChevron3"/>
    <dgm:cxn modelId="{9B59EBCA-762D-4F40-B1B8-E26F59AAF05B}" type="presParOf" srcId="{EEAD4471-A2C0-1741-9E8A-204BA5D7F620}" destId="{27B578D6-AB3B-1349-93BA-BAA399231338}" srcOrd="1" destOrd="0" presId="urn:microsoft.com/office/officeart/2005/8/layout/hChevron3"/>
    <dgm:cxn modelId="{C6E2DDC9-C50E-F548-8243-8F9B18393D5D}" type="presParOf" srcId="{EEAD4471-A2C0-1741-9E8A-204BA5D7F620}" destId="{4765C815-82CB-F542-8D5B-1437949B640B}" srcOrd="2" destOrd="0" presId="urn:microsoft.com/office/officeart/2005/8/layout/hChevron3"/>
    <dgm:cxn modelId="{3130F098-921E-454A-81E4-0A6629185443}" type="presParOf" srcId="{EEAD4471-A2C0-1741-9E8A-204BA5D7F620}" destId="{35385C18-F076-1F4C-8017-DBEF2903E8B3}" srcOrd="3" destOrd="0" presId="urn:microsoft.com/office/officeart/2005/8/layout/hChevron3"/>
    <dgm:cxn modelId="{B56AA185-1958-A54D-A723-077E0B5C04FA}" type="presParOf" srcId="{EEAD4471-A2C0-1741-9E8A-204BA5D7F620}" destId="{30ADD872-8869-3E4D-A8E2-08B898D6948D}" srcOrd="4" destOrd="0" presId="urn:microsoft.com/office/officeart/2005/8/layout/hChevron3"/>
    <dgm:cxn modelId="{6C552A45-69D8-D346-A708-7E46BEDA6FE1}" type="presParOf" srcId="{EEAD4471-A2C0-1741-9E8A-204BA5D7F620}" destId="{001C65E5-B633-8444-851E-114D90E99CF1}" srcOrd="5" destOrd="0" presId="urn:microsoft.com/office/officeart/2005/8/layout/hChevron3"/>
    <dgm:cxn modelId="{73F4D8D6-CAEB-3540-9FD4-391D00BB4D0E}" type="presParOf" srcId="{EEAD4471-A2C0-1741-9E8A-204BA5D7F620}" destId="{C31EFB1B-C80F-C644-94C1-306523DD073F}" srcOrd="6" destOrd="0" presId="urn:microsoft.com/office/officeart/2005/8/layout/hChevron3"/>
    <dgm:cxn modelId="{02686677-F590-674B-B260-BEC7D5ED4CE5}" type="presParOf" srcId="{EEAD4471-A2C0-1741-9E8A-204BA5D7F620}" destId="{8650CD6B-BA7B-544C-9565-249E00B78CB8}" srcOrd="7" destOrd="0" presId="urn:microsoft.com/office/officeart/2005/8/layout/hChevron3"/>
    <dgm:cxn modelId="{A008F6BD-868D-6D46-9C7B-6802C356CA9C}" type="presParOf" srcId="{EEAD4471-A2C0-1741-9E8A-204BA5D7F620}" destId="{3C97018F-9CC5-5248-A491-6F1B3E55BAE2}" srcOrd="8" destOrd="0" presId="urn:microsoft.com/office/officeart/2005/8/layout/hChevron3"/>
    <dgm:cxn modelId="{250491CA-0BB7-3F48-A2CE-77E352B7960A}" type="presParOf" srcId="{EEAD4471-A2C0-1741-9E8A-204BA5D7F620}" destId="{90981930-E800-4B4A-86EA-EF964FBF5576}" srcOrd="9" destOrd="0" presId="urn:microsoft.com/office/officeart/2005/8/layout/hChevron3"/>
    <dgm:cxn modelId="{886BA6EA-8965-4649-A7CF-DADEE8D817A8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/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rgbClr val="5B9BD5"/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1635D00A-F450-644A-BFF2-0BA6BDDE1231}" type="presOf" srcId="{8E558DAB-245C-BD43-B033-3A6C0594F7F8}" destId="{EEAD4471-A2C0-1741-9E8A-204BA5D7F620}" srcOrd="0" destOrd="0" presId="urn:microsoft.com/office/officeart/2005/8/layout/hChevron3"/>
    <dgm:cxn modelId="{A21F7B3E-CE1C-3346-9F36-38476A81C258}" type="presOf" srcId="{2C865F35-916F-6E45-8F4A-850856E56841}" destId="{12C0AFF8-7FA0-7445-B5C6-290D4033019F}" srcOrd="0" destOrd="0" presId="urn:microsoft.com/office/officeart/2005/8/layout/hChevron3"/>
    <dgm:cxn modelId="{4B9EFF26-7EB2-8543-9196-302638D83EFE}" type="presOf" srcId="{829A820D-A574-914B-A46D-50047BFDC6D2}" destId="{C31EFB1B-C80F-C644-94C1-306523DD073F}" srcOrd="0" destOrd="0" presId="urn:microsoft.com/office/officeart/2005/8/layout/hChevron3"/>
    <dgm:cxn modelId="{13C6E190-9758-464D-B21A-8BC78611D6B8}" type="presOf" srcId="{7B512A20-7DF5-9641-80F3-A529CDC63DBB}" destId="{30ADD872-8869-3E4D-A8E2-08B898D6948D}" srcOrd="0" destOrd="0" presId="urn:microsoft.com/office/officeart/2005/8/layout/hChevron3"/>
    <dgm:cxn modelId="{DBB3F83C-C802-7D46-94CF-38DC049E753C}" type="presOf" srcId="{60734C72-21E4-814A-A2A1-1675940AF23B}" destId="{216F627F-8727-7A4E-B5BE-FF381C4EBB0B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3E69EDC7-0C20-2544-AEC7-58FE9E0998EB}" type="presOf" srcId="{282FC4D8-9038-534B-984A-B06FA0F8412B}" destId="{4765C815-82CB-F542-8D5B-1437949B640B}" srcOrd="0" destOrd="0" presId="urn:microsoft.com/office/officeart/2005/8/layout/hChevron3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8FB32EAE-B9B6-3746-88C5-3BF7199FC5A8}" type="presOf" srcId="{422AD645-8E77-7F40-BC66-ECC258503920}" destId="{3C97018F-9CC5-5248-A491-6F1B3E55BAE2}" srcOrd="0" destOrd="0" presId="urn:microsoft.com/office/officeart/2005/8/layout/hChevron3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6D1EC6DF-AC7F-BF4A-8E90-4E8E0141E40F}" type="presParOf" srcId="{EEAD4471-A2C0-1741-9E8A-204BA5D7F620}" destId="{216F627F-8727-7A4E-B5BE-FF381C4EBB0B}" srcOrd="0" destOrd="0" presId="urn:microsoft.com/office/officeart/2005/8/layout/hChevron3"/>
    <dgm:cxn modelId="{A17DE13F-222A-4946-8319-E187FA0B2867}" type="presParOf" srcId="{EEAD4471-A2C0-1741-9E8A-204BA5D7F620}" destId="{27B578D6-AB3B-1349-93BA-BAA399231338}" srcOrd="1" destOrd="0" presId="urn:microsoft.com/office/officeart/2005/8/layout/hChevron3"/>
    <dgm:cxn modelId="{40FC4421-804B-D14B-8DF6-4D4253DEE426}" type="presParOf" srcId="{EEAD4471-A2C0-1741-9E8A-204BA5D7F620}" destId="{4765C815-82CB-F542-8D5B-1437949B640B}" srcOrd="2" destOrd="0" presId="urn:microsoft.com/office/officeart/2005/8/layout/hChevron3"/>
    <dgm:cxn modelId="{D8F68276-2721-DF4A-B82C-611FD2E9DD85}" type="presParOf" srcId="{EEAD4471-A2C0-1741-9E8A-204BA5D7F620}" destId="{35385C18-F076-1F4C-8017-DBEF2903E8B3}" srcOrd="3" destOrd="0" presId="urn:microsoft.com/office/officeart/2005/8/layout/hChevron3"/>
    <dgm:cxn modelId="{B118CB95-9104-4440-B4A8-CA05BACB9ADC}" type="presParOf" srcId="{EEAD4471-A2C0-1741-9E8A-204BA5D7F620}" destId="{30ADD872-8869-3E4D-A8E2-08B898D6948D}" srcOrd="4" destOrd="0" presId="urn:microsoft.com/office/officeart/2005/8/layout/hChevron3"/>
    <dgm:cxn modelId="{79D3D887-78EA-7749-B97C-566B5F4FBBF7}" type="presParOf" srcId="{EEAD4471-A2C0-1741-9E8A-204BA5D7F620}" destId="{001C65E5-B633-8444-851E-114D90E99CF1}" srcOrd="5" destOrd="0" presId="urn:microsoft.com/office/officeart/2005/8/layout/hChevron3"/>
    <dgm:cxn modelId="{1950166C-17CA-1647-B58F-6F455C5178D5}" type="presParOf" srcId="{EEAD4471-A2C0-1741-9E8A-204BA5D7F620}" destId="{C31EFB1B-C80F-C644-94C1-306523DD073F}" srcOrd="6" destOrd="0" presId="urn:microsoft.com/office/officeart/2005/8/layout/hChevron3"/>
    <dgm:cxn modelId="{FEDC148A-EF76-5F47-B680-69DB1AF51D31}" type="presParOf" srcId="{EEAD4471-A2C0-1741-9E8A-204BA5D7F620}" destId="{8650CD6B-BA7B-544C-9565-249E00B78CB8}" srcOrd="7" destOrd="0" presId="urn:microsoft.com/office/officeart/2005/8/layout/hChevron3"/>
    <dgm:cxn modelId="{67243F81-682A-ED48-A35E-DB915CC01797}" type="presParOf" srcId="{EEAD4471-A2C0-1741-9E8A-204BA5D7F620}" destId="{3C97018F-9CC5-5248-A491-6F1B3E55BAE2}" srcOrd="8" destOrd="0" presId="urn:microsoft.com/office/officeart/2005/8/layout/hChevron3"/>
    <dgm:cxn modelId="{53C58ED7-95EB-954E-BD47-BBEF28764C9C}" type="presParOf" srcId="{EEAD4471-A2C0-1741-9E8A-204BA5D7F620}" destId="{90981930-E800-4B4A-86EA-EF964FBF5576}" srcOrd="9" destOrd="0" presId="urn:microsoft.com/office/officeart/2005/8/layout/hChevron3"/>
    <dgm:cxn modelId="{8FACF69C-B98C-0E40-9E21-EE508EC48FC8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558DAB-245C-BD43-B033-3A6C0594F7F8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829A820D-A574-914B-A46D-50047BFDC6D2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模擬與分析</a:t>
          </a:r>
          <a:endParaRPr lang="zh-TW" altLang="en-US" sz="1200" dirty="0">
            <a:latin typeface="+mj-ea"/>
            <a:ea typeface="+mj-ea"/>
          </a:endParaRPr>
        </a:p>
      </dgm:t>
    </dgm:pt>
    <dgm:pt modelId="{4265DECE-5369-2243-B0D2-A343A2F70877}" type="par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958252DD-F633-C242-9C04-C4B8B7144E08}" type="sibTrans" cxnId="{2EED4AA7-2152-0943-896E-CE223576A7BB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422AD645-8E77-7F40-BC66-ECC258503920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針對情境最佳化</a:t>
          </a:r>
          <a:endParaRPr lang="zh-TW" altLang="en-US" sz="1200" dirty="0">
            <a:latin typeface="+mj-ea"/>
            <a:ea typeface="+mj-ea"/>
          </a:endParaRPr>
        </a:p>
      </dgm:t>
    </dgm:pt>
    <dgm:pt modelId="{F9D6BB26-8F03-4442-888F-558D26943CBD}" type="par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00C55F7E-0027-704E-A4D1-2D1DFE377A10}" type="sibTrans" cxnId="{CB66D2A4-016F-AB4F-A55F-B1765428968D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2C865F35-916F-6E45-8F4A-850856E56841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結論</a:t>
          </a:r>
          <a:endParaRPr lang="zh-TW" altLang="en-US" sz="1200" dirty="0">
            <a:latin typeface="+mj-ea"/>
            <a:ea typeface="+mj-ea"/>
          </a:endParaRPr>
        </a:p>
      </dgm:t>
    </dgm:pt>
    <dgm:pt modelId="{DB6E1320-964E-2042-AE91-4AF8FBA35F0B}" type="par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A140BC48-5BDD-DD42-8BD2-CA8CB5F77A56}" type="sibTrans" cxnId="{EBF4825B-608A-F343-B9BD-80236E4E3C96}">
      <dgm:prSet/>
      <dgm:spPr/>
      <dgm:t>
        <a:bodyPr/>
        <a:lstStyle/>
        <a:p>
          <a:endParaRPr lang="zh-TW" altLang="en-US" sz="1600">
            <a:latin typeface="+mj-ea"/>
            <a:ea typeface="+mj-ea"/>
          </a:endParaRPr>
        </a:p>
      </dgm:t>
    </dgm:pt>
    <dgm:pt modelId="{7B512A20-7DF5-9641-80F3-A529CDC63DB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提出定位演算法</a:t>
          </a:r>
          <a:endParaRPr lang="zh-TW" altLang="en-US" sz="1200" dirty="0">
            <a:latin typeface="+mj-ea"/>
            <a:ea typeface="+mj-ea"/>
          </a:endParaRPr>
        </a:p>
      </dgm:t>
    </dgm:pt>
    <dgm:pt modelId="{022BFAFD-6EF3-BE41-A293-1919242CE6DA}" type="par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FF0D04F3-2F7F-2E4C-9C5D-1EE8F94197C0}" type="sibTrans" cxnId="{CA2473C3-4B94-5D43-B152-23B03BE37AE7}">
      <dgm:prSet/>
      <dgm:spPr/>
      <dgm:t>
        <a:bodyPr/>
        <a:lstStyle/>
        <a:p>
          <a:endParaRPr lang="zh-TW" altLang="en-US" sz="1600"/>
        </a:p>
      </dgm:t>
    </dgm:pt>
    <dgm:pt modelId="{282FC4D8-9038-534B-984A-B06FA0F8412B}">
      <dgm:prSet phldrT="[文字]" custT="1"/>
      <dgm:spPr/>
      <dgm:t>
        <a:bodyPr/>
        <a:lstStyle/>
        <a:p>
          <a:r>
            <a:rPr lang="en-US" altLang="zh-TW" sz="1200" dirty="0" smtClean="0">
              <a:latin typeface="+mj-ea"/>
              <a:ea typeface="+mj-ea"/>
            </a:rPr>
            <a:t>LED</a:t>
          </a:r>
          <a:r>
            <a:rPr lang="zh-TW" altLang="en-US" sz="1200" dirty="0" smtClean="0">
              <a:latin typeface="+mj-ea"/>
              <a:ea typeface="+mj-ea"/>
            </a:rPr>
            <a:t>與</a:t>
          </a:r>
          <a:r>
            <a:rPr lang="en-US" altLang="zh-TW" sz="1200" dirty="0" smtClean="0">
              <a:latin typeface="+mj-ea"/>
              <a:ea typeface="+mj-ea"/>
            </a:rPr>
            <a:t>PD</a:t>
          </a:r>
          <a:r>
            <a:rPr lang="zh-TW" altLang="en-US" sz="1200" dirty="0" smtClean="0">
              <a:latin typeface="+mj-ea"/>
              <a:ea typeface="+mj-ea"/>
            </a:rPr>
            <a:t>定位系統</a:t>
          </a:r>
          <a:endParaRPr lang="zh-TW" altLang="en-US" sz="1200" dirty="0">
            <a:latin typeface="+mj-ea"/>
            <a:ea typeface="+mj-ea"/>
          </a:endParaRPr>
        </a:p>
      </dgm:t>
    </dgm:pt>
    <dgm:pt modelId="{D840A58D-CFB1-1141-A0AB-40251BAEFC00}" type="par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5BB2141B-2CBA-4849-9B4E-5F1E4960E2C9}" type="sibTrans" cxnId="{4D00FE5A-749A-A74C-B386-206FFF4EAE0D}">
      <dgm:prSet/>
      <dgm:spPr/>
      <dgm:t>
        <a:bodyPr/>
        <a:lstStyle/>
        <a:p>
          <a:endParaRPr lang="zh-TW" altLang="en-US" sz="1600"/>
        </a:p>
      </dgm:t>
    </dgm:pt>
    <dgm:pt modelId="{60734C72-21E4-814A-A2A1-1675940AF23B}">
      <dgm:prSet phldrT="[文字]" custT="1"/>
      <dgm:spPr>
        <a:solidFill>
          <a:srgbClr val="5B9BD5"/>
        </a:solidFill>
      </dgm:spPr>
      <dgm:t>
        <a:bodyPr/>
        <a:lstStyle/>
        <a:p>
          <a:r>
            <a:rPr lang="zh-TW" altLang="en-US" sz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dirty="0">
            <a:solidFill>
              <a:schemeClr val="bg1"/>
            </a:solidFill>
            <a:latin typeface="+mj-ea"/>
            <a:ea typeface="+mj-ea"/>
          </a:endParaRPr>
        </a:p>
      </dgm:t>
    </dgm:pt>
    <dgm:pt modelId="{3CBC563E-1E92-9842-AE1F-8A6BF14BF45E}" type="par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0DE566FF-583E-3B45-B433-0BCE70E562BB}" type="sibTrans" cxnId="{CF678FED-3E4D-CF46-95DE-773A23690D7E}">
      <dgm:prSet/>
      <dgm:spPr/>
      <dgm:t>
        <a:bodyPr/>
        <a:lstStyle/>
        <a:p>
          <a:endParaRPr lang="zh-TW" altLang="en-US" sz="1600"/>
        </a:p>
      </dgm:t>
    </dgm:pt>
    <dgm:pt modelId="{EEAD4471-A2C0-1741-9E8A-204BA5D7F620}" type="pres">
      <dgm:prSet presAssocID="{8E558DAB-245C-BD43-B033-3A6C0594F7F8}" presName="Name0" presStyleCnt="0">
        <dgm:presLayoutVars>
          <dgm:dir/>
          <dgm:resizeHandles val="exact"/>
        </dgm:presLayoutVars>
      </dgm:prSet>
      <dgm:spPr/>
    </dgm:pt>
    <dgm:pt modelId="{216F627F-8727-7A4E-B5BE-FF381C4EBB0B}" type="pres">
      <dgm:prSet presAssocID="{60734C72-21E4-814A-A2A1-1675940AF23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7B578D6-AB3B-1349-93BA-BAA399231338}" type="pres">
      <dgm:prSet presAssocID="{0DE566FF-583E-3B45-B433-0BCE70E562BB}" presName="parSpace" presStyleCnt="0"/>
      <dgm:spPr/>
    </dgm:pt>
    <dgm:pt modelId="{4765C815-82CB-F542-8D5B-1437949B640B}" type="pres">
      <dgm:prSet presAssocID="{282FC4D8-9038-534B-984A-B06FA0F8412B}" presName="parTxOnly" presStyleLbl="node1" presStyleIdx="1" presStyleCnt="6" custScaleX="10991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5385C18-F076-1F4C-8017-DBEF2903E8B3}" type="pres">
      <dgm:prSet presAssocID="{5BB2141B-2CBA-4849-9B4E-5F1E4960E2C9}" presName="parSpace" presStyleCnt="0"/>
      <dgm:spPr/>
    </dgm:pt>
    <dgm:pt modelId="{30ADD872-8869-3E4D-A8E2-08B898D6948D}" type="pres">
      <dgm:prSet presAssocID="{7B512A20-7DF5-9641-80F3-A529CDC63DBB}" presName="parTxOnly" presStyleLbl="node1" presStyleIdx="2" presStyleCnt="6" custScaleX="1282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01C65E5-B633-8444-851E-114D90E99CF1}" type="pres">
      <dgm:prSet presAssocID="{FF0D04F3-2F7F-2E4C-9C5D-1EE8F94197C0}" presName="parSpace" presStyleCnt="0"/>
      <dgm:spPr/>
    </dgm:pt>
    <dgm:pt modelId="{C31EFB1B-C80F-C644-94C1-306523DD073F}" type="pres">
      <dgm:prSet presAssocID="{829A820D-A574-914B-A46D-50047BFDC6D2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650CD6B-BA7B-544C-9565-249E00B78CB8}" type="pres">
      <dgm:prSet presAssocID="{958252DD-F633-C242-9C04-C4B8B7144E08}" presName="parSpace" presStyleCnt="0"/>
      <dgm:spPr/>
    </dgm:pt>
    <dgm:pt modelId="{3C97018F-9CC5-5248-A491-6F1B3E55BAE2}" type="pres">
      <dgm:prSet presAssocID="{422AD645-8E77-7F40-BC66-ECC258503920}" presName="parTxOnly" presStyleLbl="node1" presStyleIdx="4" presStyleCnt="6" custLinFactNeighborX="3194" custLinFactNeighborY="-47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0981930-E800-4B4A-86EA-EF964FBF5576}" type="pres">
      <dgm:prSet presAssocID="{00C55F7E-0027-704E-A4D1-2D1DFE377A10}" presName="parSpace" presStyleCnt="0"/>
      <dgm:spPr/>
    </dgm:pt>
    <dgm:pt modelId="{12C0AFF8-7FA0-7445-B5C6-290D4033019F}" type="pres">
      <dgm:prSet presAssocID="{2C865F35-916F-6E45-8F4A-850856E56841}" presName="parTxOnly" presStyleLbl="node1" presStyleIdx="5" presStyleCnt="6" custScaleX="740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3A66AD6-3F65-8B47-9B69-AA768477BA5A}" type="presOf" srcId="{7B512A20-7DF5-9641-80F3-A529CDC63DBB}" destId="{30ADD872-8869-3E4D-A8E2-08B898D6948D}" srcOrd="0" destOrd="0" presId="urn:microsoft.com/office/officeart/2005/8/layout/hChevron3"/>
    <dgm:cxn modelId="{EBF4825B-608A-F343-B9BD-80236E4E3C96}" srcId="{8E558DAB-245C-BD43-B033-3A6C0594F7F8}" destId="{2C865F35-916F-6E45-8F4A-850856E56841}" srcOrd="5" destOrd="0" parTransId="{DB6E1320-964E-2042-AE91-4AF8FBA35F0B}" sibTransId="{A140BC48-5BDD-DD42-8BD2-CA8CB5F77A56}"/>
    <dgm:cxn modelId="{467E8FB0-CA77-8246-A7F4-AABC0B65C0BE}" type="presOf" srcId="{422AD645-8E77-7F40-BC66-ECC258503920}" destId="{3C97018F-9CC5-5248-A491-6F1B3E55BAE2}" srcOrd="0" destOrd="0" presId="urn:microsoft.com/office/officeart/2005/8/layout/hChevron3"/>
    <dgm:cxn modelId="{D915F8DE-8B47-0642-BC13-01E2F8A74257}" type="presOf" srcId="{60734C72-21E4-814A-A2A1-1675940AF23B}" destId="{216F627F-8727-7A4E-B5BE-FF381C4EBB0B}" srcOrd="0" destOrd="0" presId="urn:microsoft.com/office/officeart/2005/8/layout/hChevron3"/>
    <dgm:cxn modelId="{C7F9339F-5D36-A448-88B6-143CC5C6E4FC}" type="presOf" srcId="{8E558DAB-245C-BD43-B033-3A6C0594F7F8}" destId="{EEAD4471-A2C0-1741-9E8A-204BA5D7F620}" srcOrd="0" destOrd="0" presId="urn:microsoft.com/office/officeart/2005/8/layout/hChevron3"/>
    <dgm:cxn modelId="{6B974499-8AFF-CE44-9880-D10E48295283}" type="presOf" srcId="{829A820D-A574-914B-A46D-50047BFDC6D2}" destId="{C31EFB1B-C80F-C644-94C1-306523DD073F}" srcOrd="0" destOrd="0" presId="urn:microsoft.com/office/officeart/2005/8/layout/hChevron3"/>
    <dgm:cxn modelId="{805583CA-9AD0-EA42-A673-988AADE2F472}" type="presOf" srcId="{2C865F35-916F-6E45-8F4A-850856E56841}" destId="{12C0AFF8-7FA0-7445-B5C6-290D4033019F}" srcOrd="0" destOrd="0" presId="urn:microsoft.com/office/officeart/2005/8/layout/hChevron3"/>
    <dgm:cxn modelId="{D029B685-E16A-E345-A50B-A8CDCC995D8A}" type="presOf" srcId="{282FC4D8-9038-534B-984A-B06FA0F8412B}" destId="{4765C815-82CB-F542-8D5B-1437949B640B}" srcOrd="0" destOrd="0" presId="urn:microsoft.com/office/officeart/2005/8/layout/hChevron3"/>
    <dgm:cxn modelId="{CB66D2A4-016F-AB4F-A55F-B1765428968D}" srcId="{8E558DAB-245C-BD43-B033-3A6C0594F7F8}" destId="{422AD645-8E77-7F40-BC66-ECC258503920}" srcOrd="4" destOrd="0" parTransId="{F9D6BB26-8F03-4442-888F-558D26943CBD}" sibTransId="{00C55F7E-0027-704E-A4D1-2D1DFE377A10}"/>
    <dgm:cxn modelId="{2EED4AA7-2152-0943-896E-CE223576A7BB}" srcId="{8E558DAB-245C-BD43-B033-3A6C0594F7F8}" destId="{829A820D-A574-914B-A46D-50047BFDC6D2}" srcOrd="3" destOrd="0" parTransId="{4265DECE-5369-2243-B0D2-A343A2F70877}" sibTransId="{958252DD-F633-C242-9C04-C4B8B7144E08}"/>
    <dgm:cxn modelId="{CF678FED-3E4D-CF46-95DE-773A23690D7E}" srcId="{8E558DAB-245C-BD43-B033-3A6C0594F7F8}" destId="{60734C72-21E4-814A-A2A1-1675940AF23B}" srcOrd="0" destOrd="0" parTransId="{3CBC563E-1E92-9842-AE1F-8A6BF14BF45E}" sibTransId="{0DE566FF-583E-3B45-B433-0BCE70E562BB}"/>
    <dgm:cxn modelId="{CA2473C3-4B94-5D43-B152-23B03BE37AE7}" srcId="{8E558DAB-245C-BD43-B033-3A6C0594F7F8}" destId="{7B512A20-7DF5-9641-80F3-A529CDC63DBB}" srcOrd="2" destOrd="0" parTransId="{022BFAFD-6EF3-BE41-A293-1919242CE6DA}" sibTransId="{FF0D04F3-2F7F-2E4C-9C5D-1EE8F94197C0}"/>
    <dgm:cxn modelId="{4D00FE5A-749A-A74C-B386-206FFF4EAE0D}" srcId="{8E558DAB-245C-BD43-B033-3A6C0594F7F8}" destId="{282FC4D8-9038-534B-984A-B06FA0F8412B}" srcOrd="1" destOrd="0" parTransId="{D840A58D-CFB1-1141-A0AB-40251BAEFC00}" sibTransId="{5BB2141B-2CBA-4849-9B4E-5F1E4960E2C9}"/>
    <dgm:cxn modelId="{D7F09309-55DF-0846-A582-386F136FC02D}" type="presParOf" srcId="{EEAD4471-A2C0-1741-9E8A-204BA5D7F620}" destId="{216F627F-8727-7A4E-B5BE-FF381C4EBB0B}" srcOrd="0" destOrd="0" presId="urn:microsoft.com/office/officeart/2005/8/layout/hChevron3"/>
    <dgm:cxn modelId="{7F10E145-5ABB-584F-AD6B-C221A98FCD97}" type="presParOf" srcId="{EEAD4471-A2C0-1741-9E8A-204BA5D7F620}" destId="{27B578D6-AB3B-1349-93BA-BAA399231338}" srcOrd="1" destOrd="0" presId="urn:microsoft.com/office/officeart/2005/8/layout/hChevron3"/>
    <dgm:cxn modelId="{9D7E28A0-35FF-A448-A5E8-B814229CA129}" type="presParOf" srcId="{EEAD4471-A2C0-1741-9E8A-204BA5D7F620}" destId="{4765C815-82CB-F542-8D5B-1437949B640B}" srcOrd="2" destOrd="0" presId="urn:microsoft.com/office/officeart/2005/8/layout/hChevron3"/>
    <dgm:cxn modelId="{BE0A6CFB-D4D5-914D-A512-632963E4F426}" type="presParOf" srcId="{EEAD4471-A2C0-1741-9E8A-204BA5D7F620}" destId="{35385C18-F076-1F4C-8017-DBEF2903E8B3}" srcOrd="3" destOrd="0" presId="urn:microsoft.com/office/officeart/2005/8/layout/hChevron3"/>
    <dgm:cxn modelId="{36A17FA2-E240-A648-A2E1-D96B0FDDFB30}" type="presParOf" srcId="{EEAD4471-A2C0-1741-9E8A-204BA5D7F620}" destId="{30ADD872-8869-3E4D-A8E2-08B898D6948D}" srcOrd="4" destOrd="0" presId="urn:microsoft.com/office/officeart/2005/8/layout/hChevron3"/>
    <dgm:cxn modelId="{DD42034E-773A-BA44-8A64-CC7894F0FED5}" type="presParOf" srcId="{EEAD4471-A2C0-1741-9E8A-204BA5D7F620}" destId="{001C65E5-B633-8444-851E-114D90E99CF1}" srcOrd="5" destOrd="0" presId="urn:microsoft.com/office/officeart/2005/8/layout/hChevron3"/>
    <dgm:cxn modelId="{E39B757F-AC20-5245-A92B-CD9FEBD1A6CD}" type="presParOf" srcId="{EEAD4471-A2C0-1741-9E8A-204BA5D7F620}" destId="{C31EFB1B-C80F-C644-94C1-306523DD073F}" srcOrd="6" destOrd="0" presId="urn:microsoft.com/office/officeart/2005/8/layout/hChevron3"/>
    <dgm:cxn modelId="{A8BAD721-6401-504D-9164-21D5D23395B4}" type="presParOf" srcId="{EEAD4471-A2C0-1741-9E8A-204BA5D7F620}" destId="{8650CD6B-BA7B-544C-9565-249E00B78CB8}" srcOrd="7" destOrd="0" presId="urn:microsoft.com/office/officeart/2005/8/layout/hChevron3"/>
    <dgm:cxn modelId="{9065B28A-0604-5D4E-A22E-6E2261165489}" type="presParOf" srcId="{EEAD4471-A2C0-1741-9E8A-204BA5D7F620}" destId="{3C97018F-9CC5-5248-A491-6F1B3E55BAE2}" srcOrd="8" destOrd="0" presId="urn:microsoft.com/office/officeart/2005/8/layout/hChevron3"/>
    <dgm:cxn modelId="{3E2E1F29-E11D-4944-97EF-85DC559EE5BE}" type="presParOf" srcId="{EEAD4471-A2C0-1741-9E8A-204BA5D7F620}" destId="{90981930-E800-4B4A-86EA-EF964FBF5576}" srcOrd="9" destOrd="0" presId="urn:microsoft.com/office/officeart/2005/8/layout/hChevron3"/>
    <dgm:cxn modelId="{B40FE3BB-CC7F-E141-BF27-2CD574866C83}" type="presParOf" srcId="{EEAD4471-A2C0-1741-9E8A-204BA5D7F620}" destId="{12C0AFF8-7FA0-7445-B5C6-290D4033019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15A110B-8D1A-2548-8760-0835035596C0}" type="doc">
      <dgm:prSet loTypeId="urn:microsoft.com/office/officeart/2005/8/layout/process2" loCatId="" qsTypeId="urn:microsoft.com/office/officeart/2005/8/quickstyle/simple1" qsCatId="simple" csTypeId="urn:microsoft.com/office/officeart/2005/8/colors/accent0_1" csCatId="mainScheme" phldr="1"/>
      <dgm:spPr/>
    </dgm:pt>
    <dgm:pt modelId="{AB40922A-F6D3-3742-8D6A-6A7F71C4670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利用多個參考點事先建立數據庫</a:t>
          </a:r>
          <a:endParaRPr lang="zh-TW" altLang="en-US" sz="1200" dirty="0">
            <a:latin typeface="+mj-ea"/>
            <a:ea typeface="+mj-ea"/>
          </a:endParaRPr>
        </a:p>
      </dgm:t>
    </dgm:pt>
    <dgm:pt modelId="{9E9BC3E2-C4E6-5C40-A51E-F82C20478F83}" type="parTrans" cxnId="{698EEEFE-DD16-3743-AD88-B97992CE25F5}">
      <dgm:prSet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F2599478-0CFF-1845-A902-3B4A83D6D5F3}" type="sibTrans" cxnId="{698EEEFE-DD16-3743-AD88-B97992CE25F5}">
      <dgm:prSet custT="1"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5DE7CBC6-D2E5-1647-80FC-0974B4A67BAD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與數據庫比對求解</a:t>
          </a:r>
          <a:endParaRPr lang="zh-TW" altLang="en-US" sz="1200" dirty="0">
            <a:latin typeface="+mj-ea"/>
            <a:ea typeface="+mj-ea"/>
          </a:endParaRPr>
        </a:p>
      </dgm:t>
    </dgm:pt>
    <dgm:pt modelId="{5752FA75-2C15-A140-901F-D73E90E76664}" type="parTrans" cxnId="{F6163823-59CA-1B4E-A1C2-578EA5EC05A8}">
      <dgm:prSet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4BF22108-35DC-044E-A396-3650F8C657EC}" type="sibTrans" cxnId="{F6163823-59CA-1B4E-A1C2-578EA5EC05A8}">
      <dgm:prSet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753FC60C-229B-5843-9F16-4468060DDCB6}" type="pres">
      <dgm:prSet presAssocID="{815A110B-8D1A-2548-8760-0835035596C0}" presName="linearFlow" presStyleCnt="0">
        <dgm:presLayoutVars>
          <dgm:resizeHandles val="exact"/>
        </dgm:presLayoutVars>
      </dgm:prSet>
      <dgm:spPr/>
    </dgm:pt>
    <dgm:pt modelId="{351864E7-694E-BD43-AFAD-AC1319FE23E3}" type="pres">
      <dgm:prSet presAssocID="{AB40922A-F6D3-3742-8D6A-6A7F71C4670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51674E5-D6DD-8443-B3AD-298EC3485EE0}" type="pres">
      <dgm:prSet presAssocID="{F2599478-0CFF-1845-A902-3B4A83D6D5F3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2AF0A32A-993B-F24D-9E67-30F3FA48D9BD}" type="pres">
      <dgm:prSet presAssocID="{F2599478-0CFF-1845-A902-3B4A83D6D5F3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05165143-D8F4-5343-97F5-674B9D48CF4F}" type="pres">
      <dgm:prSet presAssocID="{5DE7CBC6-D2E5-1647-80FC-0974B4A67BA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D0F9085-70B9-7041-AD5A-18871D601E46}" type="presOf" srcId="{F2599478-0CFF-1845-A902-3B4A83D6D5F3}" destId="{2AF0A32A-993B-F24D-9E67-30F3FA48D9BD}" srcOrd="1" destOrd="0" presId="urn:microsoft.com/office/officeart/2005/8/layout/process2"/>
    <dgm:cxn modelId="{71A9B56B-59CE-744F-99D4-1E3B5AFA946B}" type="presOf" srcId="{AB40922A-F6D3-3742-8D6A-6A7F71C4670B}" destId="{351864E7-694E-BD43-AFAD-AC1319FE23E3}" srcOrd="0" destOrd="0" presId="urn:microsoft.com/office/officeart/2005/8/layout/process2"/>
    <dgm:cxn modelId="{03BAEE04-6F7E-E041-B070-6BA106098C5C}" type="presOf" srcId="{5DE7CBC6-D2E5-1647-80FC-0974B4A67BAD}" destId="{05165143-D8F4-5343-97F5-674B9D48CF4F}" srcOrd="0" destOrd="0" presId="urn:microsoft.com/office/officeart/2005/8/layout/process2"/>
    <dgm:cxn modelId="{F6163823-59CA-1B4E-A1C2-578EA5EC05A8}" srcId="{815A110B-8D1A-2548-8760-0835035596C0}" destId="{5DE7CBC6-D2E5-1647-80FC-0974B4A67BAD}" srcOrd="1" destOrd="0" parTransId="{5752FA75-2C15-A140-901F-D73E90E76664}" sibTransId="{4BF22108-35DC-044E-A396-3650F8C657EC}"/>
    <dgm:cxn modelId="{7B6A964D-A00F-514B-957A-4CA22364CBD0}" type="presOf" srcId="{F2599478-0CFF-1845-A902-3B4A83D6D5F3}" destId="{551674E5-D6DD-8443-B3AD-298EC3485EE0}" srcOrd="0" destOrd="0" presId="urn:microsoft.com/office/officeart/2005/8/layout/process2"/>
    <dgm:cxn modelId="{698EEEFE-DD16-3743-AD88-B97992CE25F5}" srcId="{815A110B-8D1A-2548-8760-0835035596C0}" destId="{AB40922A-F6D3-3742-8D6A-6A7F71C4670B}" srcOrd="0" destOrd="0" parTransId="{9E9BC3E2-C4E6-5C40-A51E-F82C20478F83}" sibTransId="{F2599478-0CFF-1845-A902-3B4A83D6D5F3}"/>
    <dgm:cxn modelId="{EF28CD4E-2CDE-6A48-A2AA-2B7731F0AF66}" type="presOf" srcId="{815A110B-8D1A-2548-8760-0835035596C0}" destId="{753FC60C-229B-5843-9F16-4468060DDCB6}" srcOrd="0" destOrd="0" presId="urn:microsoft.com/office/officeart/2005/8/layout/process2"/>
    <dgm:cxn modelId="{B0579969-0D48-D143-A449-0766D9EEC7ED}" type="presParOf" srcId="{753FC60C-229B-5843-9F16-4468060DDCB6}" destId="{351864E7-694E-BD43-AFAD-AC1319FE23E3}" srcOrd="0" destOrd="0" presId="urn:microsoft.com/office/officeart/2005/8/layout/process2"/>
    <dgm:cxn modelId="{3F59BB85-51C1-514E-BBA0-41A556A822B4}" type="presParOf" srcId="{753FC60C-229B-5843-9F16-4468060DDCB6}" destId="{551674E5-D6DD-8443-B3AD-298EC3485EE0}" srcOrd="1" destOrd="0" presId="urn:microsoft.com/office/officeart/2005/8/layout/process2"/>
    <dgm:cxn modelId="{7273C16A-4838-F04B-80CD-3CCA04815D11}" type="presParOf" srcId="{551674E5-D6DD-8443-B3AD-298EC3485EE0}" destId="{2AF0A32A-993B-F24D-9E67-30F3FA48D9BD}" srcOrd="0" destOrd="0" presId="urn:microsoft.com/office/officeart/2005/8/layout/process2"/>
    <dgm:cxn modelId="{49BE6776-11A6-8C44-A38E-E32B2969464D}" type="presParOf" srcId="{753FC60C-229B-5843-9F16-4468060DDCB6}" destId="{05165143-D8F4-5343-97F5-674B9D48CF4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15A110B-8D1A-2548-8760-0835035596C0}" type="doc">
      <dgm:prSet loTypeId="urn:microsoft.com/office/officeart/2005/8/layout/process2" loCatId="" qsTypeId="urn:microsoft.com/office/officeart/2005/8/quickstyle/simple1" qsCatId="simple" csTypeId="urn:microsoft.com/office/officeart/2005/8/colors/accent0_1" csCatId="mainScheme" phldr="1"/>
      <dgm:spPr/>
    </dgm:pt>
    <dgm:pt modelId="{AB40922A-F6D3-3742-8D6A-6A7F71C4670B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利用多個參考點事先建立數據庫</a:t>
          </a:r>
          <a:endParaRPr lang="zh-TW" altLang="en-US" sz="1200" dirty="0">
            <a:latin typeface="+mj-ea"/>
            <a:ea typeface="+mj-ea"/>
          </a:endParaRPr>
        </a:p>
      </dgm:t>
    </dgm:pt>
    <dgm:pt modelId="{9E9BC3E2-C4E6-5C40-A51E-F82C20478F83}" type="parTrans" cxnId="{698EEEFE-DD16-3743-AD88-B97992CE25F5}">
      <dgm:prSet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F2599478-0CFF-1845-A902-3B4A83D6D5F3}" type="sibTrans" cxnId="{698EEEFE-DD16-3743-AD88-B97992CE25F5}">
      <dgm:prSet custT="1"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5DE7CBC6-D2E5-1647-80FC-0974B4A67BAD}">
      <dgm:prSet phldrT="[文字]" custT="1"/>
      <dgm:spPr/>
      <dgm:t>
        <a:bodyPr/>
        <a:lstStyle/>
        <a:p>
          <a:r>
            <a:rPr lang="zh-TW" altLang="en-US" sz="1200" dirty="0" smtClean="0">
              <a:latin typeface="+mj-ea"/>
              <a:ea typeface="+mj-ea"/>
            </a:rPr>
            <a:t>與數據庫比對求解</a:t>
          </a:r>
          <a:endParaRPr lang="zh-TW" altLang="en-US" sz="1200" dirty="0">
            <a:latin typeface="+mj-ea"/>
            <a:ea typeface="+mj-ea"/>
          </a:endParaRPr>
        </a:p>
      </dgm:t>
    </dgm:pt>
    <dgm:pt modelId="{5752FA75-2C15-A140-901F-D73E90E76664}" type="parTrans" cxnId="{F6163823-59CA-1B4E-A1C2-578EA5EC05A8}">
      <dgm:prSet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4BF22108-35DC-044E-A396-3650F8C657EC}" type="sibTrans" cxnId="{F6163823-59CA-1B4E-A1C2-578EA5EC05A8}">
      <dgm:prSet/>
      <dgm:spPr/>
      <dgm:t>
        <a:bodyPr/>
        <a:lstStyle/>
        <a:p>
          <a:endParaRPr lang="zh-TW" altLang="en-US" sz="1200">
            <a:latin typeface="+mj-ea"/>
            <a:ea typeface="+mj-ea"/>
          </a:endParaRPr>
        </a:p>
      </dgm:t>
    </dgm:pt>
    <dgm:pt modelId="{753FC60C-229B-5843-9F16-4468060DDCB6}" type="pres">
      <dgm:prSet presAssocID="{815A110B-8D1A-2548-8760-0835035596C0}" presName="linearFlow" presStyleCnt="0">
        <dgm:presLayoutVars>
          <dgm:resizeHandles val="exact"/>
        </dgm:presLayoutVars>
      </dgm:prSet>
      <dgm:spPr/>
    </dgm:pt>
    <dgm:pt modelId="{351864E7-694E-BD43-AFAD-AC1319FE23E3}" type="pres">
      <dgm:prSet presAssocID="{AB40922A-F6D3-3742-8D6A-6A7F71C4670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51674E5-D6DD-8443-B3AD-298EC3485EE0}" type="pres">
      <dgm:prSet presAssocID="{F2599478-0CFF-1845-A902-3B4A83D6D5F3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2AF0A32A-993B-F24D-9E67-30F3FA48D9BD}" type="pres">
      <dgm:prSet presAssocID="{F2599478-0CFF-1845-A902-3B4A83D6D5F3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05165143-D8F4-5343-97F5-674B9D48CF4F}" type="pres">
      <dgm:prSet presAssocID="{5DE7CBC6-D2E5-1647-80FC-0974B4A67BA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C5217BE-A2CF-494E-BE25-B752F40E6E0A}" type="presOf" srcId="{F2599478-0CFF-1845-A902-3B4A83D6D5F3}" destId="{551674E5-D6DD-8443-B3AD-298EC3485EE0}" srcOrd="0" destOrd="0" presId="urn:microsoft.com/office/officeart/2005/8/layout/process2"/>
    <dgm:cxn modelId="{663CDD94-979F-994E-9340-3BC4D1832425}" type="presOf" srcId="{F2599478-0CFF-1845-A902-3B4A83D6D5F3}" destId="{2AF0A32A-993B-F24D-9E67-30F3FA48D9BD}" srcOrd="1" destOrd="0" presId="urn:microsoft.com/office/officeart/2005/8/layout/process2"/>
    <dgm:cxn modelId="{F6163823-59CA-1B4E-A1C2-578EA5EC05A8}" srcId="{815A110B-8D1A-2548-8760-0835035596C0}" destId="{5DE7CBC6-D2E5-1647-80FC-0974B4A67BAD}" srcOrd="1" destOrd="0" parTransId="{5752FA75-2C15-A140-901F-D73E90E76664}" sibTransId="{4BF22108-35DC-044E-A396-3650F8C657EC}"/>
    <dgm:cxn modelId="{F5BDC801-8A0E-4C4B-A122-FBA0DF98F936}" type="presOf" srcId="{5DE7CBC6-D2E5-1647-80FC-0974B4A67BAD}" destId="{05165143-D8F4-5343-97F5-674B9D48CF4F}" srcOrd="0" destOrd="0" presId="urn:microsoft.com/office/officeart/2005/8/layout/process2"/>
    <dgm:cxn modelId="{71EFB338-DA69-2744-BEFD-23A141A5B2A9}" type="presOf" srcId="{815A110B-8D1A-2548-8760-0835035596C0}" destId="{753FC60C-229B-5843-9F16-4468060DDCB6}" srcOrd="0" destOrd="0" presId="urn:microsoft.com/office/officeart/2005/8/layout/process2"/>
    <dgm:cxn modelId="{698EEEFE-DD16-3743-AD88-B97992CE25F5}" srcId="{815A110B-8D1A-2548-8760-0835035596C0}" destId="{AB40922A-F6D3-3742-8D6A-6A7F71C4670B}" srcOrd="0" destOrd="0" parTransId="{9E9BC3E2-C4E6-5C40-A51E-F82C20478F83}" sibTransId="{F2599478-0CFF-1845-A902-3B4A83D6D5F3}"/>
    <dgm:cxn modelId="{57DC3AFF-FEFF-AC40-915B-651782E3A0DF}" type="presOf" srcId="{AB40922A-F6D3-3742-8D6A-6A7F71C4670B}" destId="{351864E7-694E-BD43-AFAD-AC1319FE23E3}" srcOrd="0" destOrd="0" presId="urn:microsoft.com/office/officeart/2005/8/layout/process2"/>
    <dgm:cxn modelId="{546E6ECA-E500-5F43-8DFE-6BC28D121150}" type="presParOf" srcId="{753FC60C-229B-5843-9F16-4468060DDCB6}" destId="{351864E7-694E-BD43-AFAD-AC1319FE23E3}" srcOrd="0" destOrd="0" presId="urn:microsoft.com/office/officeart/2005/8/layout/process2"/>
    <dgm:cxn modelId="{6EDCC568-214A-4B4B-8E5A-0004F9C9A775}" type="presParOf" srcId="{753FC60C-229B-5843-9F16-4468060DDCB6}" destId="{551674E5-D6DD-8443-B3AD-298EC3485EE0}" srcOrd="1" destOrd="0" presId="urn:microsoft.com/office/officeart/2005/8/layout/process2"/>
    <dgm:cxn modelId="{620E2435-E24D-ED4D-AF4C-50A9BB6B9E5C}" type="presParOf" srcId="{551674E5-D6DD-8443-B3AD-298EC3485EE0}" destId="{2AF0A32A-993B-F24D-9E67-30F3FA48D9BD}" srcOrd="0" destOrd="0" presId="urn:microsoft.com/office/officeart/2005/8/layout/process2"/>
    <dgm:cxn modelId="{CBED96E8-8338-F047-88E8-0CA3039B6974}" type="presParOf" srcId="{753FC60C-229B-5843-9F16-4468060DDCB6}" destId="{05165143-D8F4-5343-97F5-674B9D48CF4F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rgbClr val="5B9BD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rgbClr val="5B9BD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rgbClr val="5B9BD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rgbClr val="5B9BD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627F-8727-7A4E-B5BE-FF381C4EBB0B}">
      <dsp:nvSpPr>
        <dsp:cNvPr id="0" name=""/>
        <dsp:cNvSpPr/>
      </dsp:nvSpPr>
      <dsp:spPr>
        <a:xfrm>
          <a:off x="3670" y="0"/>
          <a:ext cx="1719843" cy="390997"/>
        </a:xfrm>
        <a:prstGeom prst="homePlate">
          <a:avLst/>
        </a:prstGeom>
        <a:solidFill>
          <a:srgbClr val="5B9BD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solidFill>
                <a:schemeClr val="bg1"/>
              </a:solidFill>
              <a:latin typeface="+mj-ea"/>
              <a:ea typeface="+mj-ea"/>
            </a:rPr>
            <a:t>研究動機與目標</a:t>
          </a:r>
          <a:endParaRPr lang="zh-TW" altLang="en-US" sz="1200" kern="1200" dirty="0">
            <a:solidFill>
              <a:schemeClr val="bg1"/>
            </a:solidFill>
            <a:latin typeface="+mj-ea"/>
            <a:ea typeface="+mj-ea"/>
          </a:endParaRPr>
        </a:p>
      </dsp:txBody>
      <dsp:txXfrm>
        <a:off x="3670" y="0"/>
        <a:ext cx="1622094" cy="390997"/>
      </dsp:txXfrm>
    </dsp:sp>
    <dsp:sp modelId="{4765C815-82CB-F542-8D5B-1437949B640B}">
      <dsp:nvSpPr>
        <dsp:cNvPr id="0" name=""/>
        <dsp:cNvSpPr/>
      </dsp:nvSpPr>
      <dsp:spPr>
        <a:xfrm>
          <a:off x="1379545" y="0"/>
          <a:ext cx="1890400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kern="1200" dirty="0" smtClean="0">
              <a:latin typeface="+mj-ea"/>
              <a:ea typeface="+mj-ea"/>
            </a:rPr>
            <a:t>LED</a:t>
          </a:r>
          <a:r>
            <a:rPr lang="zh-TW" altLang="en-US" sz="1200" kern="1200" dirty="0" smtClean="0">
              <a:latin typeface="+mj-ea"/>
              <a:ea typeface="+mj-ea"/>
            </a:rPr>
            <a:t>與</a:t>
          </a:r>
          <a:r>
            <a:rPr lang="en-US" altLang="zh-TW" sz="1200" kern="1200" dirty="0" smtClean="0">
              <a:latin typeface="+mj-ea"/>
              <a:ea typeface="+mj-ea"/>
            </a:rPr>
            <a:t>PD</a:t>
          </a:r>
          <a:r>
            <a:rPr lang="zh-TW" altLang="en-US" sz="1200" kern="1200" dirty="0" smtClean="0">
              <a:latin typeface="+mj-ea"/>
              <a:ea typeface="+mj-ea"/>
            </a:rPr>
            <a:t>定位系統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1575044" y="0"/>
        <a:ext cx="1499403" cy="390997"/>
      </dsp:txXfrm>
    </dsp:sp>
    <dsp:sp modelId="{30ADD872-8869-3E4D-A8E2-08B898D6948D}">
      <dsp:nvSpPr>
        <dsp:cNvPr id="0" name=""/>
        <dsp:cNvSpPr/>
      </dsp:nvSpPr>
      <dsp:spPr>
        <a:xfrm>
          <a:off x="2925977" y="0"/>
          <a:ext cx="220580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提出定位演算法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3121476" y="0"/>
        <a:ext cx="1814806" cy="390997"/>
      </dsp:txXfrm>
    </dsp:sp>
    <dsp:sp modelId="{C31EFB1B-C80F-C644-94C1-306523DD073F}">
      <dsp:nvSpPr>
        <dsp:cNvPr id="0" name=""/>
        <dsp:cNvSpPr/>
      </dsp:nvSpPr>
      <dsp:spPr>
        <a:xfrm>
          <a:off x="4787811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模擬與分析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4983310" y="0"/>
        <a:ext cx="1328846" cy="390997"/>
      </dsp:txXfrm>
    </dsp:sp>
    <dsp:sp modelId="{3C97018F-9CC5-5248-A491-6F1B3E55BAE2}">
      <dsp:nvSpPr>
        <dsp:cNvPr id="0" name=""/>
        <dsp:cNvSpPr/>
      </dsp:nvSpPr>
      <dsp:spPr>
        <a:xfrm>
          <a:off x="6174673" y="0"/>
          <a:ext cx="1719843" cy="390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針對情境最佳化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6370172" y="0"/>
        <a:ext cx="1328846" cy="390997"/>
      </dsp:txXfrm>
    </dsp:sp>
    <dsp:sp modelId="{12C0AFF8-7FA0-7445-B5C6-290D4033019F}">
      <dsp:nvSpPr>
        <dsp:cNvPr id="0" name=""/>
        <dsp:cNvSpPr/>
      </dsp:nvSpPr>
      <dsp:spPr>
        <a:xfrm>
          <a:off x="7539562" y="0"/>
          <a:ext cx="1273389" cy="390997"/>
        </a:xfrm>
        <a:prstGeom prst="chevron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結論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7735061" y="0"/>
        <a:ext cx="882392" cy="3909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864E7-694E-BD43-AFAD-AC1319FE23E3}">
      <dsp:nvSpPr>
        <dsp:cNvPr id="0" name=""/>
        <dsp:cNvSpPr/>
      </dsp:nvSpPr>
      <dsp:spPr>
        <a:xfrm>
          <a:off x="78134" y="707"/>
          <a:ext cx="1853111" cy="463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利用多個參考點事先建立數據庫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91703" y="14276"/>
        <a:ext cx="1825973" cy="436139"/>
      </dsp:txXfrm>
    </dsp:sp>
    <dsp:sp modelId="{551674E5-D6DD-8443-B3AD-298EC3485EE0}">
      <dsp:nvSpPr>
        <dsp:cNvPr id="0" name=""/>
        <dsp:cNvSpPr/>
      </dsp:nvSpPr>
      <dsp:spPr>
        <a:xfrm rot="5400000">
          <a:off x="917825" y="475567"/>
          <a:ext cx="173729" cy="2084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>
            <a:latin typeface="+mj-ea"/>
            <a:ea typeface="+mj-ea"/>
          </a:endParaRPr>
        </a:p>
      </dsp:txBody>
      <dsp:txXfrm rot="-5400000">
        <a:off x="942148" y="492940"/>
        <a:ext cx="125085" cy="121610"/>
      </dsp:txXfrm>
    </dsp:sp>
    <dsp:sp modelId="{05165143-D8F4-5343-97F5-674B9D48CF4F}">
      <dsp:nvSpPr>
        <dsp:cNvPr id="0" name=""/>
        <dsp:cNvSpPr/>
      </dsp:nvSpPr>
      <dsp:spPr>
        <a:xfrm>
          <a:off x="78134" y="695624"/>
          <a:ext cx="1853111" cy="463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與數據庫比對求解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91703" y="709193"/>
        <a:ext cx="1825973" cy="4361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1864E7-694E-BD43-AFAD-AC1319FE23E3}">
      <dsp:nvSpPr>
        <dsp:cNvPr id="0" name=""/>
        <dsp:cNvSpPr/>
      </dsp:nvSpPr>
      <dsp:spPr>
        <a:xfrm>
          <a:off x="78134" y="707"/>
          <a:ext cx="1853111" cy="463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利用多個參考點事先建立數據庫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91703" y="14276"/>
        <a:ext cx="1825973" cy="436139"/>
      </dsp:txXfrm>
    </dsp:sp>
    <dsp:sp modelId="{551674E5-D6DD-8443-B3AD-298EC3485EE0}">
      <dsp:nvSpPr>
        <dsp:cNvPr id="0" name=""/>
        <dsp:cNvSpPr/>
      </dsp:nvSpPr>
      <dsp:spPr>
        <a:xfrm rot="5400000">
          <a:off x="917825" y="475567"/>
          <a:ext cx="173729" cy="20847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>
            <a:latin typeface="+mj-ea"/>
            <a:ea typeface="+mj-ea"/>
          </a:endParaRPr>
        </a:p>
      </dsp:txBody>
      <dsp:txXfrm rot="-5400000">
        <a:off x="942148" y="492940"/>
        <a:ext cx="125085" cy="121610"/>
      </dsp:txXfrm>
    </dsp:sp>
    <dsp:sp modelId="{05165143-D8F4-5343-97F5-674B9D48CF4F}">
      <dsp:nvSpPr>
        <dsp:cNvPr id="0" name=""/>
        <dsp:cNvSpPr/>
      </dsp:nvSpPr>
      <dsp:spPr>
        <a:xfrm>
          <a:off x="78134" y="695624"/>
          <a:ext cx="1853111" cy="463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+mj-ea"/>
              <a:ea typeface="+mj-ea"/>
            </a:rPr>
            <a:t>與數據庫比對求解</a:t>
          </a:r>
          <a:endParaRPr lang="zh-TW" altLang="en-US" sz="1200" kern="1200" dirty="0">
            <a:latin typeface="+mj-ea"/>
            <a:ea typeface="+mj-ea"/>
          </a:endParaRPr>
        </a:p>
      </dsp:txBody>
      <dsp:txXfrm>
        <a:off x="91703" y="709193"/>
        <a:ext cx="1825973" cy="436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7840" cy="466434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40" y="0"/>
            <a:ext cx="3037840" cy="466434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r">
              <a:defRPr sz="1200"/>
            </a:lvl1pPr>
          </a:lstStyle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967"/>
            <a:ext cx="3037840" cy="466433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40" y="8829967"/>
            <a:ext cx="3037840" cy="466433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r">
              <a:defRPr sz="1200"/>
            </a:lvl1pPr>
          </a:lstStyle>
          <a:p>
            <a:fld id="{FEE0CA31-E5E3-45BC-BBD4-A7AF04282E4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213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7840" cy="466434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0"/>
            <a:ext cx="3037840" cy="466434"/>
          </a:xfrm>
          <a:prstGeom prst="rect">
            <a:avLst/>
          </a:prstGeom>
        </p:spPr>
        <p:txBody>
          <a:bodyPr vert="horz" lIns="91426" tIns="45714" rIns="91426" bIns="45714" rtlCol="0"/>
          <a:lstStyle>
            <a:lvl1pPr algn="r">
              <a:defRPr sz="1200"/>
            </a:lvl1pPr>
          </a:lstStyle>
          <a:p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6" tIns="45714" rIns="91426" bIns="45714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5"/>
            <a:ext cx="5608320" cy="3660458"/>
          </a:xfrm>
          <a:prstGeom prst="rect">
            <a:avLst/>
          </a:prstGeom>
        </p:spPr>
        <p:txBody>
          <a:bodyPr vert="horz" lIns="91426" tIns="45714" rIns="91426" bIns="45714" rtlCol="0"/>
          <a:lstStyle/>
          <a:p>
            <a:pPr lvl="0"/>
            <a:r>
              <a:rPr lang="en-US" altLang="zh-TW" smtClean="0"/>
              <a:t>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967"/>
            <a:ext cx="3037840" cy="466433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829967"/>
            <a:ext cx="3037840" cy="466433"/>
          </a:xfrm>
          <a:prstGeom prst="rect">
            <a:avLst/>
          </a:prstGeom>
        </p:spPr>
        <p:txBody>
          <a:bodyPr vert="horz" lIns="91426" tIns="45714" rIns="91426" bIns="45714" rtlCol="0" anchor="b"/>
          <a:lstStyle>
            <a:lvl1pPr algn="r">
              <a:defRPr sz="1200"/>
            </a:lvl1pPr>
          </a:lstStyle>
          <a:p>
            <a:fld id="{10660120-89E1-439A-B248-C3EDD6196B2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86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各位口試委員、老師、同學們大家好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我是李亭宜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今天報告的題目是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一個不限制平面平行的   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LED-PD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室內三維定位   系統最佳化    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考量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硬體指向與朗博次方參數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zh-TW" altLang="en-US" sz="12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07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介紹完朗博輻射模型後，我們完整呈現光傳播模型。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光傳播模型的變數，包含距離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出射角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、以及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入射角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變數右下角，代表著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的硬體編號。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光傳播模型，描述著   第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接收到第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的電流大小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以方程式呈現在這邊，綠色區塊   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模型，紅色區塊為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都由    朗博輻射模型描述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最後灰色的部份，則描述    光通量隨，距離平方衰減的影響。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這邊不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詳細 解釋 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參數 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影響，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我們把所有參數相乘，乘積為大寫的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，便可以很清楚的看出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個變數   在光傳播模型中的影響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其中，朗博次方   直接影響著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強度隨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出入射角的衰減速度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5960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而由於上一張的光傳播模型，是用各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之間的幾何關係表示，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並沒有考量到    兩次系統座標系   的關係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我們需將三個幾何變數，以座標係之間的關係改寫。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首先，我們將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的位置，投影到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座標系後，將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的位置相減，得到距離向量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入射角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，可以利用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指向，與距離向量的內積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計算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出射角，則利用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指向，與負的距離向量內積計算。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我們將這三個變數改寫後，帶入上一張的光傳播模型，得到一個  以座標轉換關係  描述的光傳播模型。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我們想得到的定位資訊，為平移向量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然而這個式子非常複雜，難以從中得到  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光電流強度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與 相對位置  之間的關係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因此文獻上  都需要透過適當的限制  以簡化此模型複雜度。</a:t>
            </a:r>
            <a:endParaRPr lang="zh-TW" altLang="en-US" b="0" dirty="0" smtClean="0">
              <a:effectLst/>
            </a:endParaRPr>
          </a:p>
          <a:p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544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現今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文獻的不足 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主要就是    系統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的過多限制，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這邊以右邊這個文獻   的系統架構   作為示意圖：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常見的限制包含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忽略朗博次方，將其假設為一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限制硬體規格相同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   限制硬體僅能擺放於原點，並限制硬體指向為相同天頂角，如右邊這個文獻的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擺法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使用情境的限制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則包含：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僅進行二維定位，也就是已知垂直距離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   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射平面  與入射平面   需平行。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這個限制，可以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使光傳播模型中的變數變少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然而，使用情境    則會變得非常受限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無論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是量測單位，還是目標單位，都不能有傾斜的動作。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因此本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</a:t>
            </a:r>
            <a:r>
              <a:rPr lang="en-US" altLang="zh-TW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一個演算法，改善顯示為紅色的這幾項限制，提昇系統應用的自由度</a:t>
            </a:r>
            <a:endParaRPr lang="zh-TW" altLang="en-US" b="0" dirty="0" smtClean="0">
              <a:effectLst/>
            </a:endParaRPr>
          </a:p>
          <a:p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671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如上所述，本研究   提出一個演算法，具有以下特色：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b="0" dirty="0" smtClean="0">
                <a:effectLst/>
              </a:rPr>
              <a:t>此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演算法，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考慮朗博次方，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並不限制硬體的指向，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也不限制入射平面與出射平面需平行，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且可以進行三維定位。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此演算法使用的限制包含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規格需相同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   限制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    需擺設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於    各自座標系的原點，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如右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座標系中，箭頭代表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硬體，硬體各自放於原點，而指向並無限制。</a:t>
            </a:r>
            <a:endParaRPr lang="zh-TW" altLang="en-US" b="0" dirty="0" smtClean="0">
              <a:effectLst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座標系也一樣。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9953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演算法的流程如左圖，利用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Step3.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得到的   電流強度資訊，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首先求解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座標系中 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座標系所在方位，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再來，求解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座標系中 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座標系所在方位，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最後則是求解距離，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細節，在後面會詳細介紹。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   解釋一下   方位的意義，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參考右圖，兩次系統設置於空間中，平移向量為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那相對方位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，就是平移向量的單位向量，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座標系來看，這個紅色叉叉   代表的就是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  所在的方位，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座標系來看，而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這個綠色叉叉，則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座標系所在的方位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以下就依序介紹，這三個定位步驟的細節</a:t>
            </a:r>
            <a:endParaRPr lang="zh-TW" altLang="en-US" b="0" dirty="0" smtClean="0">
              <a:effectLst/>
            </a:endParaRPr>
          </a:p>
          <a:p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75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第一個部分，我們要求解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座標系所在方位，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Step3.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獲得的  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LxP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的強度表格中，先只考量單個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的資訊，由此資訊取得方位，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步驟我的細節們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在下一張投影片介紹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605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僅考慮第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的資訊時，將電流呈現在這個表格中，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我們選其中一個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電流    作為參考強度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將其餘強度    與參考強度    兩兩比較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透過強度資訊相除    並開朗博次方    分之一根，取得     入射角餘弦比值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入射角，改寫為入射方位    與硬體指向的內積，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透過整理，即可變成這個式子。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其中，我們欲求的方位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Tv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的三個分量，可以整理成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ax+by+cz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的形式，也代表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符合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餘弦比值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的方位解，為一通過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原點的平面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如圖，兩個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的強度資訊，即可獲得一平面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一樣取其中一個平面作為參考平面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平面兩兩取交軸，即可得到方位解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再將得到的這些方位解     平均作為答案</a:t>
            </a:r>
            <a:endParaRPr lang="zh-TW" altLang="en-US" b="0" dirty="0" smtClean="0">
              <a:effectLst/>
            </a:endParaRPr>
          </a:p>
          <a:p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值得注意的是，需至少有一個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，同時被三個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接收訊號，才能得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解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467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   求解 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   方位    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方法後，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利用同樣的方法，應用在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座標系上，即可獲得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座標系的方位，方法相同便不詳述。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而取得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座標系方位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的條件    也和前面一樣，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最少 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需要一個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同時接收     來自三個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的資訊，才能夠獲得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座標系方位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因此，綜合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方位的限制，我們最少需要三個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 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與三個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以進行定位。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endParaRPr lang="en-US" altLang="zh-TW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有了方位資訊，我們即可透過方位    與硬體指向的內積，獲得出入射角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有了出入射角後，即可透過光傳播模型，計算出距離。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以上便是本研究提出的定位演算法。</a:t>
            </a:r>
            <a:endParaRPr lang="zh-TW" altLang="en-US" b="0" dirty="0" smtClean="0">
              <a:effectLst/>
            </a:endParaRPr>
          </a:p>
          <a:p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94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有了定位演算法後，本研究    以軟體模擬的方法，模擬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Step1.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至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Step4.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的室內定位流程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Step1.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決定次系統規格中，我們參考現有的硬體規格表   來設定規格參數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Step2.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   透過設定     齊次轉換矩陣    的六個自由度，來定義     兩座標系之間的相對關係。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Step3.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    利用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光傳播模型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，得到各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對各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的電流強度後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   加上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模擬的誤差，以貼近實際的硬體表現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詳細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的模擬方法，可以參考論文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4.1.3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Step4.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則透過第三章建立的定位演算法     進行定位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以這個流程，我們建立一模擬環境如右圖，其中，各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slider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可調整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Step1.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到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Step3.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的各個參數。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    </a:t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由此模擬環境，我們可以獲得系統的定位結果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呈現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定位的位置    與誤差，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其中，當資訊量    不符合演算法所需的條件時，無法求得定位。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在此階段，我們成功建立一個軟體模擬環境，讓使用者    不需實際搭建硬體系統，僅透過調整參數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模擬不同相對關係、誤差環境、與次系統設計下    的定位結果。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有了此模擬環境後，我們需對系統表現進行評估。</a:t>
            </a:r>
            <a:endParaRPr lang="zh-TW" altLang="en-US" b="0" dirty="0" smtClean="0">
              <a:effectLst/>
            </a:endParaRPr>
          </a:p>
          <a:p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76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評估的流程如下：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首先，針對目標使用情境   我們需設定感興趣範圍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，並在其中建立樣本點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利用各樣本點的定位結果， 來評估    該使用情境的    系統效能。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有了樣本點後，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利用前述   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模擬環境，計算出定位結果，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最後將   各樣本點的結果    量化，以有效評估  系統表現。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b="0" dirty="0" smtClean="0">
                <a:effectLst/>
              </a:rPr>
              <a:t>（點）</a:t>
            </a:r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以下依序介紹：建立樣本點，與量化評估的細節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43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我今天的報告包含六個部分，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首先，是介紹研究動機與目標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接著介紹「本研究使用的」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定位系統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再來，針對現今文獻不足的部分，提出一個改善的定位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演算法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並針對此演算法進行模擬與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以及針對特定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情境    進行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次系統設計的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最佳化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最後是結論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zh-TW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992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介紹   建立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樣本點的方法。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每個樣本點，需定義三個平移自由度，與三個旋轉自由度。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平移自由度     以平移向量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座標系為參考點，也就是將  紅色的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    置於原點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藍色的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     相對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座標系做移動，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這邊將感興趣空間    設為一個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3x3x3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公尺的空間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xyz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分量   各分割為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段，共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個平移樣本。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旋轉姿態，則以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 pitch yaw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來定義，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，皆設定為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 radius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，也就是讓   兩座標系    呈現面對面的姿態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再透過調整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 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yaw 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來改變姿態。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roll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的樣本點外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Yaw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調整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個姿態，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總共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個旋轉樣本。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旋轉樣本相對姿態圖，呈現  各旋轉姿態下，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   相對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軸的姿態，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為方便呈現，這邊將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yaw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以極座標圖呈現，其中  徑軸為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而角度為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yaw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也就是說，我們將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座標系，相對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座標系，平移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個不同的位置，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且每個位置上，皆調整共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種相對姿態，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總共有六萬一千個不同相對關係的樣本點。</a:t>
            </a:r>
            <a:endParaRPr lang="zh-TW" altLang="en-US" b="0" dirty="0" smtClean="0">
              <a:effectLst/>
            </a:endParaRPr>
          </a:p>
          <a:p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26720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將上一張的各樣本點，執行模擬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其中，有些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樣本   不滿足   演算法條件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   我們無法直接利用  誤差   來評估   所有樣本點的   系統效能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所以，我們用「誤差   於容許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範圍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內   的樣本點數量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」作為量化指標。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   以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論文中   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4.16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的參數    進行模擬，得到以下結果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六萬一千個樣本中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，誤差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於容許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範圍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公分內 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的樣本點總數  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41496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以平移樣本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點呈現：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這邊，平移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樣本點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  顏色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該平移樣本上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個旋轉樣本   於容許範圍內的數量。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顏色較深的點，代表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個旋轉姿態的定位誤差，皆於容許範圍內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淺色的點，則代表     該平移關係中，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個旋轉姿態，大多難以求解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也就是說，在此情境中，較接近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位置的平移樣本    具有較好的定位能力。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可以利用這個圖，來觀察    該系統    在不同位置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的定位成效。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666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介紹完評估流程的細節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 smtClean="0"/>
          </a:p>
          <a:p>
            <a:r>
              <a:rPr kumimoji="1" lang="zh-TW" altLang="en-US" dirty="0" smtClean="0"/>
              <a:t>我們用它的流程，建立一個評估系統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（點）</a:t>
            </a:r>
            <a:endParaRPr kumimoji="1" lang="en-US" altLang="zh-TW" dirty="0" smtClean="0"/>
          </a:p>
          <a:p>
            <a:r>
              <a:rPr kumimoji="1" lang="zh-TW" altLang="en-US" dirty="0" smtClean="0"/>
              <a:t>各</a:t>
            </a:r>
            <a:r>
              <a:rPr kumimoji="1" lang="en-US" altLang="zh-TW" dirty="0" smtClean="0"/>
              <a:t>Slider</a:t>
            </a:r>
            <a:r>
              <a:rPr kumimoji="1" lang="zh-TW" altLang="en-US" dirty="0" smtClean="0"/>
              <a:t>可以調整   次系統設計   與誤差模擬等  的參數，</a:t>
            </a:r>
            <a:endParaRPr kumimoji="1" lang="en-US" altLang="zh-TW" dirty="0" smtClean="0"/>
          </a:p>
          <a:p>
            <a:r>
              <a:rPr kumimoji="1" lang="zh-TW" altLang="en-US" dirty="0" smtClean="0"/>
              <a:t>由此快速的觀察     系統定位成效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有了這個評估系統後，我想知道     不同次系統規格設計   對系統成效的影響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（點）</a:t>
            </a:r>
            <a:endParaRPr kumimoji="1" lang="en-US" altLang="zh-TW" dirty="0" smtClean="0"/>
          </a:p>
          <a:p>
            <a:r>
              <a:rPr kumimoji="1" lang="zh-TW" altLang="en-US" dirty="0" smtClean="0"/>
              <a:t>也就是流程中</a:t>
            </a:r>
            <a:r>
              <a:rPr kumimoji="1" lang="en-US" altLang="zh-TW" dirty="0" smtClean="0"/>
              <a:t>Step1.</a:t>
            </a:r>
            <a:r>
              <a:rPr kumimoji="1" lang="zh-TW" altLang="en-US" dirty="0" smtClean="0"/>
              <a:t>   ，使用者    該 如何設計次系統    </a:t>
            </a:r>
            <a:endParaRPr kumimoji="1" lang="en-US" altLang="zh-TW" dirty="0" smtClean="0"/>
          </a:p>
          <a:p>
            <a:r>
              <a:rPr kumimoji="1" lang="zh-TW" altLang="en-US" dirty="0" smtClean="0"/>
              <a:t>其中，規格包含：硬體數量、硬體規格、以及硬體擺法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148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b="0" dirty="0" smtClean="0">
                <a:effectLst/>
              </a:rPr>
              <a:t>這邊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以硬體指向為例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，觀察  改變  硬體指向的影響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由於硬體指向的變數很多，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了方便呈現結果，在此分析階段    將硬體擺設方式，限制為環狀擺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法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如圖，環狀擺法是將方位角平均分配、天頂角限制為相同   的擺設方法，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硬體擺設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變數，只剩下一項天頂角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僅改變   硬體指向的天頂角，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   不同天頂角   的量化指標   呈現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於右邊，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圖中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軸，分別代表 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的天頂角，而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    代表的是系統成效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兩張圖，分別為硬體數量為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，與硬體數量為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的結果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我們可以觀察到，硬體指向    對系統成效的影響，並沒有特定的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趨勢，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即使已經限制了    擺法的自由度，系統複雜度仍然很高，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難以知道    怎麼設計次系統，效果會最好。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因此，我們需建立一最佳化方法，針對不同使用情境    進行最佳化，以取得    最適合該情境的      次系統規格。</a:t>
            </a:r>
            <a:endParaRPr lang="zh-TW" altLang="en-US" b="0" dirty="0" smtClean="0">
              <a:effectLst/>
            </a:endParaRPr>
          </a:p>
          <a:p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851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我們需設計的次系統規格包含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硬體數量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以及硬體規格，其中，由於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大多規格參數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可透過   調整電路配置    來改變，因此，硬體規格以朗博次方作為代表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次系統還須定義   各硬體的指向，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其中，每個硬體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都有兩個指向變數，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使設計變數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的總數，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為設計變數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「本身」的函數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，讓最佳化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問題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複雜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因此，為了避免讓最佳化問題    過度複雜，</a:t>
            </a:r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流程如右圖，黃色的</a:t>
            </a:r>
            <a:r>
              <a:rPr lang="zh-TW" altLang="en-US" b="0" dirty="0" smtClean="0">
                <a:effectLst/>
              </a:rPr>
              <a:t>區塊   為執行   最佳化</a:t>
            </a:r>
            <a:r>
              <a:rPr lang="zh-TW" altLang="en-US" b="0" dirty="0" smtClean="0">
                <a:effectLst/>
              </a:rPr>
              <a:t>演算法的部份</a:t>
            </a:r>
            <a:endParaRPr lang="en-US" altLang="zh-TW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首先，最開始，需先定義樣本點   </a:t>
            </a:r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與硬體</a:t>
            </a:r>
            <a:r>
              <a:rPr lang="zh-TW" altLang="en-US" b="0" dirty="0" smtClean="0">
                <a:effectLst/>
              </a:rPr>
              <a:t>數量的設計空間，</a:t>
            </a:r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每次執行最佳化前，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需固定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硬體數量，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有了硬體數量後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次系統規格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的最佳化設計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變數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包含朗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博次方、與硬體指向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利用論文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4.2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章建立的評估方法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取得量化指標     作為目標函數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最佳化後，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該硬體數量下，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最佳的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次系統設計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透過迴圈，重複執行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化演算法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硬體數量 設計空間中的    所有組合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進行最佳化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以人為挑選   最合適的硬體數量結果。</a:t>
            </a:r>
            <a:endParaRPr lang="zh-TW" altLang="en-US" b="0" dirty="0" smtClean="0">
              <a:effectLst/>
            </a:endParaRPr>
          </a:p>
          <a:p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034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針對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的狀況中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最佳化的目標函數，則為    負的    量化指標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，也就是希望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容許範圍內的樣本點   越多越好。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最佳化變數，則包含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的朗博次方，以及各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的指向，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其中每個硬體指向，都有天頂角    與方位角    兩個自由度。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因此，最佳化變數的總數為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2+2*LED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2*PD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184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利用以上流程，針對上述的使用情境，進行最佳化，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最佳化後   的系統成效     呈現如圖，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軸，分別代表   設計空間中的硬體數量，而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軸代表的系統成效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dirty="0" smtClean="0"/>
              <a:t>使用較多硬體，可達到較好的定位成效，但系統複雜度也變高</a:t>
            </a:r>
            <a:endParaRPr lang="en-US" altLang="zh-TW" dirty="0" smtClean="0"/>
          </a:p>
          <a:p>
            <a:pPr rtl="0"/>
            <a:endParaRPr kumimoji="1" lang="en-US" altLang="zh-TW" dirty="0" smtClean="0"/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使用者  便需參考這個結果，挑選合適的硬體數量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en-US" altLang="zh-TW" dirty="0" smtClean="0"/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433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呈現   設計變數    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最佳解，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朗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博次方的最佳解    都很接近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，顯示    此情境    對覆蓋範圍的需求。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法。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以硬體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數量等於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為例，此最佳擺設方法     很接近環狀擺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法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然而，當硬體數量都為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時，最佳硬體擺法中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都有一硬體指向，與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軸指向接近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呈現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與環狀擺法不同的姿態，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這凸顯了    大多文獻    使用的環狀擺法，並無法   完整考量    次系統的自由度，會限制   系統的表現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b="0" dirty="0" smtClean="0">
                <a:effectLst/>
              </a:rPr>
              <a:t>也顯示次系統規格中，硬體擺法的重要性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1939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以下提供不同      使用情境的案例：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首先，使用情境丙，為文獻中常見的樣本空間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限制垂直距離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旋轉樣本    只能為出入射平面平行的姿態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這邊，一共取一萬個平移樣本點。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684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我們限制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硬體數量相等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最佳化後的系統成效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，呈現於圖，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軸為硬體數量，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   為量化指標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   </a:t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其中，當容許範圍設定為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公分時，所有的硬體數量，都能達到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的系統成效，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因此，我們將容許範圍降低至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公分與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公分，來觀察最佳化結果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22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那首先是研究動機與目標，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我研究的開端，是從這個問題開始的：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有沒有辦法   利用兩個可攜式單位，任意放至於   空間中的兩個位置，進而得到   兩單位之間的相對位置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這張圖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      使用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情境的想像圖，兩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可能放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在人    或是載具上，而兩者皆可自由的移動。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我們將此情境分解，把目標以條列式呈現：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第一個需求是，該定位方法   需要可以辨識目標物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再來，他需要可以達到    兩單位之間的定位，不能是環境對單位的定位，例如，在空間中擺滿感測器    作為參考點的方法   就並不適用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除此之外，這兩個量測單位   需要可以封裝成    可攜式的單位。</a:t>
            </a:r>
            <a:endParaRPr lang="zh-TW" altLang="en-US" b="0" dirty="0" smtClean="0">
              <a:effectLst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7127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在此情境下，設計變數   影響大的   便是朗博次方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 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軸為硬體數量，而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軸為最佳朗博次方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我們可以觀察到，隨著容許範圍下降，最佳朗博次方，有增加的趨勢，符合預期，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也就是選擇了    對角度的敏感度 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取捨掉部分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的覆蓋範圍，以增加定位精度。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此案例，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呈現次系統規格中    朗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博次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    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重要性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，凸顯 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本研究將其納入考量的必要性。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>   </a:t>
            </a:r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7979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這邊再舉一個使用情境作為案例：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    本研究中，第一章描述的：兩單位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任意旋轉    及移動     皆可達到定位  的使用情境。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zh-TW" altLang="en-US" dirty="0" smtClean="0"/>
              <a:t>平移樣本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不同角度，與不同距離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樣本，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旋轉樣本呈現任意姿態，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總共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15376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個樣本點。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lang="zh-TW" altLang="en-US" b="0" dirty="0" smtClean="0">
              <a:effectLst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681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最佳系統成效    呈現如圖，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軸為硬體數量，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軸為系統成效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隨著硬體數量增加，系統成效提升，於硬體數量大於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之後  成效提升速度    逐漸趨緩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97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此情境中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  最佳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朗博次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   也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都很接近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，代表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   覆蓋範圍   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需求。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   硬體  擺設 方法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   硬體數量    等於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為例，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硬體指向    散佈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於空間中，以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達到   各姿態   皆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得求解的目標。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而我們透過    這個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次系統設計，可以達到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97.1%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的樣本點，皆於容許範圍內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滿足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本研究於第一章提出的：任意移動   與旋轉    皆得求解的需求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en-US" altLang="zh-TW" dirty="0" smtClean="0"/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293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這邊比較   最佳化後的結果，與  未最佳化的系統</a:t>
            </a:r>
            <a:endParaRPr kumimoji="1"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kumimoji="1"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同樣硬體數量為</a:t>
            </a:r>
            <a:r>
              <a:rPr kumimoji="1"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kumimoji="1"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kumimoji="1"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最佳化  後   的次系統規格</a:t>
            </a:r>
            <a:r>
              <a:rPr kumimoji="1"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讓樣本點有</a:t>
            </a:r>
            <a:r>
              <a:rPr kumimoji="1"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97.1%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在容許範圍內</a:t>
            </a:r>
            <a:endParaRPr kumimoji="1"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而未經最佳化的  環狀擺法</a:t>
            </a:r>
            <a:endParaRPr kumimoji="1"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只有</a:t>
            </a:r>
            <a:r>
              <a:rPr kumimoji="1"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52.1%</a:t>
            </a:r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的樣本點    在容許範圍內</a:t>
            </a:r>
            <a:endParaRPr kumimoji="1"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kumimoji="1"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kumimoji="1"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kumimoji="1"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kumimoji="1" lang="zh-TW" altLang="en-US" dirty="0" smtClean="0"/>
              <a:t>因此，最佳化   次系統規格   成功提升   系統表現</a:t>
            </a:r>
            <a:endParaRPr kumimoji="1" lang="en-US" altLang="zh-TW" dirty="0" smtClean="0"/>
          </a:p>
          <a:p>
            <a:pPr rtl="0"/>
            <a:r>
              <a:rPr kumimoji="1" lang="zh-TW" altLang="en-US" dirty="0" smtClean="0"/>
              <a:t>也可以由此   了解  系統極限</a:t>
            </a:r>
            <a:endParaRPr kumimoji="1" lang="en-US" altLang="zh-TW" dirty="0" smtClean="0"/>
          </a:p>
          <a:p>
            <a:pPr rtl="0"/>
            <a:endParaRPr kumimoji="1" lang="en-US" altLang="zh-TW" dirty="0" smtClean="0"/>
          </a:p>
          <a:p>
            <a:pPr rtl="0"/>
            <a:r>
              <a:rPr kumimoji="1" lang="zh-TW" altLang="en-US" dirty="0" smtClean="0"/>
              <a:t>而最佳化  次系統規格    也可作為硬體搭建的參考</a:t>
            </a:r>
            <a:endParaRPr kumimoji="1" lang="en-US" altLang="zh-TW" dirty="0" smtClean="0"/>
          </a:p>
          <a:p>
            <a:pPr rtl="0"/>
            <a:endParaRPr kumimoji="1" lang="en-US" altLang="zh-TW" dirty="0" smtClean="0"/>
          </a:p>
          <a:p>
            <a:pPr rtl="0"/>
            <a:r>
              <a:rPr kumimoji="1" lang="zh-TW" altLang="en-US" dirty="0" smtClean="0"/>
              <a:t>使用者可根據    最佳朗博次方   來挑選硬體規格</a:t>
            </a:r>
            <a:endParaRPr kumimoji="1" lang="en-US" altLang="zh-TW" dirty="0" smtClean="0"/>
          </a:p>
          <a:p>
            <a:pPr rtl="0"/>
            <a:r>
              <a:rPr kumimoji="1" lang="zh-TW" altLang="en-US" dirty="0" smtClean="0"/>
              <a:t>以及    根據最佳擺設結果     設置次系統</a:t>
            </a:r>
            <a:endParaRPr kumimoji="1" lang="en-US" altLang="zh-TW" dirty="0" smtClean="0"/>
          </a:p>
          <a:p>
            <a:pPr rtl="0"/>
            <a:endParaRPr kumimoji="1" lang="en-US" altLang="zh-TW" dirty="0" smtClean="0"/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954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最後做一個總結</a:t>
            </a:r>
            <a:endParaRPr lang="en-US" altLang="zh-TW" b="0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本研究貢獻分為四部分</a:t>
            </a:r>
            <a:endParaRPr lang="zh-TW" altLang="en-US" b="0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首先，本研究建立一個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與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的定位演算法，具有以下特色</a:t>
            </a:r>
            <a:endParaRPr lang="zh-TW" altLang="en-US" b="0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此演算法，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不需  限制  發射   與接收   平面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平行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且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將朗博次方、硬體指向、與硬體數量，皆視為變數考量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並且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，可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獲得   三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維定位、與目標物姿態</a:t>
            </a:r>
            <a:endParaRPr lang="zh-TW" altLang="en-US" b="0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除此之外，本研究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建立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軟體模擬環境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讓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使用者   不需透過   複雜的  硬體系統搭建，即可了解   系統的   定位成果。</a:t>
            </a:r>
            <a:endParaRPr lang="zh-TW" altLang="en-US" b="0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第三部分，本研究建立量化指標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由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此   有效率的分析    不同使用情境中，各個參數    對系統成效的影響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並由此量化指標，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作為   最佳化  目標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函數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針對   不同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使用情境，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進行  次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系統規格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的   最佳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化</a:t>
            </a:r>
            <a:endParaRPr lang="zh-TW" altLang="en-US" b="0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透過  最佳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化方法，使用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者    可以了解    系統極限，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且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最佳    次系統規格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，可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作為    實際硬體搭建的參考，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b="0" dirty="0" smtClean="0">
                <a:effectLst/>
                <a:latin typeface="Microsoft JhengHei" charset="-120"/>
                <a:ea typeface="Microsoft JhengHei" charset="-120"/>
                <a:cs typeface="Microsoft JhengHei" charset="-120"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那未來目標，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則是希望可以提升模擬的真實度，例如    考量更多   環境因素   與誤差，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或是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搭建    硬體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系統 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實際     進行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Microsoft JhengHei" charset="-120"/>
                <a:ea typeface="Microsoft JhengHei" charset="-120"/>
                <a:cs typeface="Microsoft JhengHei" charset="-120"/>
              </a:rPr>
              <a:t>驗證</a:t>
            </a:r>
            <a:endParaRPr lang="zh-TW" altLang="en-US" b="0" dirty="0" smtClean="0">
              <a:effectLst/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dirty="0" smtClean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  <a:t/>
            </a:r>
            <a:br>
              <a:rPr lang="zh-TW" altLang="en-US" dirty="0" smtClean="0">
                <a:latin typeface="Microsoft JhengHei" charset="-120"/>
                <a:ea typeface="Microsoft JhengHei" charset="-120"/>
                <a:cs typeface="Microsoft JhengHei" charset="-120"/>
              </a:rPr>
            </a:b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460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我今天的報告就到這邊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謝謝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</a:p>
          <a:p>
            <a:pPr rtl="0"/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zh-TW" altLang="en-US" sz="12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9885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149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各為一個次系統，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因此，我們可以將兩個次系統， 各自以座標系描述，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硬體   固定在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座標系上，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則是固定在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座標系上，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兩座標系之間的相對關係可以自由的改變。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6690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那我們需要對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的定位系統有更深的了解。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的定位系統，由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組成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參考，右邊這張為系統架構圖，由於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各為一個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，因此我們可以將兩個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各自以一座標系描述，分別為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座標系，多個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固定於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座標系上，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則是固定在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座標系上，而兩座標系的相對關係可以自由的改變。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下圖則是系統的定位流程，為了能夠辨識是哪個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發出的訊號，需要透過光通訊技術，由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進行編碼，透過光傳遞到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後。各個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進行光通訊解碼，綜合所有資訊，我們可以得到一個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的電流強度表格；在利用此表格進行定位的計算。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由於系統複雜，我們以下會依序介紹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的擺放自由度、兩座標系之間的座標轉換、以及光傳遞模型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10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為了選擇合適的室內定位系統，我們先介紹室內定位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系統 的流程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室內定位系統可以分為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兩個次系統，量測者次系統與目標物次系統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b="0" dirty="0" smtClean="0">
                <a:effectLst/>
              </a:rPr>
              <a:t>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定位流程則如下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本研究中會統一用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Step1.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Step4.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表示定位系統的四個步驟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Step1.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決定次系統規格中，使用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者需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決定使用的硬體種類，例如常見的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rfid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與相機等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使用的硬體規格，與擺放方式。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Step2.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系統設置，則是將兩單位    放至於空間中的量測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Step3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發送與接收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訊號中，  量測者次系統    量測   目標物次系統    的訊號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然後進行    於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Step4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執行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定位演算法。</a:t>
            </a:r>
            <a:endParaRPr lang="zh-TW" altLang="en-US" b="0" dirty="0" smtClean="0">
              <a:effectLst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2625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為了挑選符合我們研究目標的，我們從使用的演算法切入：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常見的演算法可以分成兩種：一種是環境對單位的定位，這種定位演算法需要再空間中建立多個參考點，屬於環境對單點的定位，並不符合我們的目標情境。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因此我們著重再單位對單位的演算法上，此類演算法包含相機所使用的視覺辨識，以及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所使用的幾何方法。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視覺辨識是利用相機獲得影像，利用影像中特徵圖案的變形情況，來判斷目標物的距離與方位。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所使用的幾何方法，則是綜合距離與角度兩種資訊，透過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輸出的光電流同時與距離與角度有關，將多個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的強度資訊比較，計算出目標物的相對位置。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444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介紹完朗博輻射模型後，我們將光傳播模型依照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傳送至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的順序分開介紹。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的部分，輻射強度主要以朗博輻射模型表示，便數為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出射角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，其餘屬於硬體參數不詳細介紹。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輸出電流，也是以朗博輻射模型表示，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平方則描述能量隨距離平方衰減，其餘屬於硬體參數不詳細介紹。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TW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統整於以下式子，並把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的編號加入於右下標，地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接收到地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的電流強度成現在這個式子，與定位相關的變數有三個，距離與出入射角，其餘屬於硬體參數的部分。</a:t>
            </a:r>
          </a:p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1074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將上一張的各樣本點，執行模擬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定位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其中，有些樣本點， 可以求得   定位   與誤差、有些樣本點則無法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求解，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因此我們無法直接利用誤差來評估系統效能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所以，為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了有效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量化   定位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我們用「誤差   於容許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範圍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內   的樣本點數量 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」作為量化指標。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我們針對上一頁的使用情境，以論文中   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4.16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的參數    進行模擬，得到以下結果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六萬一千個樣本中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，誤差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於容許範圍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公分內  的樣本點總數  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41496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 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41496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    於容許範圍內的樣本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平移與旋轉樣本點呈現：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左邊，平移樣本點的圖中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平移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樣本點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  顏色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深淺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該平移樣本上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個旋轉樣本   於容許範圍內的數量。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顏色較深的點，代表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個旋轉姿態的定位誤差，皆於容許範圍內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淺色的點，則代表     該平移關係中，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個旋轉姿態，大多難以求解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也就是說，在此情境中，較接近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位置的平移樣本    具有較好的定位能力。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右邊，旋轉樣本點圖中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旋轉樣本點的顏色深淺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該旋轉姿態下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個平移樣本點，於容許範圍內的數量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較接近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度的相對姿態時，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個平移樣本    皆於容許範圍內，具有較好的定位能力。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相較之下，當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pitch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較大時，於容許範圍內   的平移樣本點數量減少。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我們可以利用這個圖，來觀察    該系統    在不同位置    與姿態    的定位成效。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250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499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而常見的定位演算法大致可以分為兩類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一類型為單點對單點的定位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常見的定位演算法包含    影像感測器使用的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演算法，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以及光電二極體，也就是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Photodiode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，簡稱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，所使用的幾何方法。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反之，另一種類型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為環境對單點的定位，透過在環境中建立多個參考點，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以進行定位的計算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演算法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多點定位、三角定位、與指紋法，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而硬體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種類    則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包含無線電波段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 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RFID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wifi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、與藍芽等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b="0" dirty="0" smtClean="0">
                <a:effectLst/>
              </a:rPr>
              <a:t>（點）</a:t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根據我們的目標情境，我們聚焦在單點對單點的定位，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   硬體選擇   包含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與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影像感測器。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雖然影像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感測器    具有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精度高的優勢，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但由於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的定位系統具有成本低、演算法複雜度低、以及體積小的優勢，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較符合    封裝成    兩可攜式單位     的需求，</a:t>
            </a:r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，我們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著重在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的定位系統上。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使用的演算法，利用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訊號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強度   同時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與距離和角度相關，以達到單點對單點的定位。</a:t>
            </a:r>
            <a:endParaRPr lang="zh-TW" altLang="en-US" b="0" dirty="0" smtClean="0">
              <a:effectLst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53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以下便對  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的定位系統，進行深入的介紹。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Step1.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中，我們須決定硬體數量、硬體規格，以及硬體擺設的方法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  <a:br>
              <a:rPr lang="zh-TW" altLang="en-US" b="0" dirty="0" smtClean="0">
                <a:effectLst/>
              </a:rPr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Step2.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則將    兩個次系統    各自放置於空間中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  <a:br>
              <a:rPr lang="zh-TW" altLang="en-US" b="0" dirty="0" smtClean="0">
                <a:effectLst/>
              </a:rPr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Step3.led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發送與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接收訊號    的步驟中。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為了能夠辨識    是哪個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發出的訊號，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需要透過   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進行編碼，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光訊號    傳遞到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再進行光通訊解碼，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進而得到 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對應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     電流強度表格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Step4.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則利用此表格進行定位的計算。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 smtClean="0">
                <a:effectLst/>
              </a:rPr>
              <a:t>（點）</a:t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以下會依序介紹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Step1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硬體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擺放自由度、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Step2.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  兩座標系之間的座標轉換、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b="0" dirty="0" smtClean="0">
                <a:effectLst/>
              </a:rPr>
              <a:t>（點）</a:t>
            </a: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還有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Step3.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    描述光強度的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光傳播模型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808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首先，我們需要定義   硬體在各自    次系統座標系中    的自由度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我們先介紹這邊使用的符號上下標：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左上標  代表  向量 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定義在哪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個座標系中，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座標系，而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右下標  則為硬體的編號，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右上標  則表示  此向量   所使用的座標系統，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無標示時，代表此向量    是以卡式座標系表示，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標示為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sph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時，則代表該向量以球座標系表示。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座標系為例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，總共有大寫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的編號     以小寫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表示，每個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都需要定義    位置    與指向，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位置向量以粗體的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表示，共有三個自由度，分別為卡式座標系中的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xyz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分量，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     則以粗體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因為指向向量， 距離是沒有意義的，因此指向只有兩個自由度。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以球座標系表示時，自由度為    天頂角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與方位角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Beta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1582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接著要定義兩座標系之間的    座標轉換。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這邊    以齊次轉換矩陣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描述，左上標 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代表    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     投影到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座標系上。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   齊次 轉換 矩陣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可以將 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 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投影到    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座標系上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其中，齊次座標轉換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，包含   旋轉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矩陣，與平移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  的影響，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而平移向量，就是我們想要得到的     相對位置資訊。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指向   的座標轉換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僅用旋轉矩陣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即可將指向投影到</a:t>
            </a:r>
            <a:r>
              <a:rPr lang="en-US" altLang="zh-TW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座標系上。</a:t>
            </a:r>
            <a:endParaRPr lang="zh-TW" altLang="en-US" b="0" dirty="0" smtClean="0">
              <a:effectLst/>
            </a:endParaRPr>
          </a:p>
          <a:p>
            <a:r>
              <a:rPr lang="zh-TW" altLang="en-US" dirty="0" smtClean="0"/>
              <a:t/>
            </a:r>
            <a:br>
              <a:rPr lang="zh-TW" altLang="en-US" dirty="0" smtClean="0"/>
            </a:b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175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接著我們要介紹光傳播模型，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光傳播模型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中，最重要的一部分，就是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都遵守的，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朗博輻射模型</a:t>
            </a:r>
            <a:endParaRPr lang="zh-TW" altLang="en-US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朗博輻射模型描述了 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在不同   出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入射角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omega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下，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光輻射強度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的相對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關係，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以公式呈現：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入射角為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omega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時的光強度     等於  中心軸的光輻射強度   乘上 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出入射角    的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朗博次方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下圖，以極座標圖，呈現朗博輻射模型，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徑軸代表 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該角度下的光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強度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中心軸光強度的比值，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而角度則代表   出入射角，其中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度，為中心軸的角度。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我們可以觀察到，中心軸的輻射強度最高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隨著出入射角增加，相對輻射強度變弱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那公式中的朗博次方又有什麼影響呢？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TW" b="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（點）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以下圖來看：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而當朗博次方越大時，光強度   隨出入射角衰減的速度   就更快</a:t>
            </a:r>
            <a:endParaRPr lang="zh-TW" altLang="en-US" b="0" dirty="0" smtClean="0">
              <a:effectLst/>
            </a:endParaRPr>
          </a:p>
          <a:p>
            <a:pPr rtl="0"/>
            <a:r>
              <a:rPr lang="zh-TW" altLang="en-US" b="0" dirty="0" smtClean="0">
                <a:effectLst/>
              </a:rPr>
              <a:t/>
            </a:r>
            <a:br>
              <a:rPr lang="zh-TW" altLang="en-US" b="0" dirty="0" smtClean="0">
                <a:effectLst/>
              </a:rPr>
            </a:b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，朗博次方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所代表的意義，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</a:t>
            </a:r>
            <a:r>
              <a:rPr lang="zh-TW" alt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   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出入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角度敏感度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，與覆蓋範圍   之間的取捨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zh-TW" altLang="en-US" b="0" dirty="0" smtClean="0">
              <a:effectLst/>
            </a:endParaRPr>
          </a:p>
          <a:p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&lt;end&gt;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kumimoji="1"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80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17898"/>
            <a:ext cx="9144000" cy="24792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10350"/>
            <a:ext cx="9144000" cy="247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0082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07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584011"/>
            <a:ext cx="7886700" cy="409414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628650" y="200497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0" dirty="0" smtClean="0"/>
              <a:t>模擬與分析</a:t>
            </a:r>
            <a:endParaRPr lang="en-US" sz="1200" b="0" dirty="0"/>
          </a:p>
        </p:txBody>
      </p:sp>
      <p:graphicFrame>
        <p:nvGraphicFramePr>
          <p:cNvPr id="14" name="資料圖表 13"/>
          <p:cNvGraphicFramePr/>
          <p:nvPr userDrawn="1">
            <p:extLst>
              <p:ext uri="{D42A27DB-BD31-4B8C-83A1-F6EECF244321}">
                <p14:modId xmlns:p14="http://schemas.microsoft.com/office/powerpoint/2010/main" val="1940022733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28650" y="584011"/>
            <a:ext cx="7886700" cy="409414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15" name="Title 1"/>
          <p:cNvSpPr txBox="1">
            <a:spLocks/>
          </p:cNvSpPr>
          <p:nvPr userDrawn="1"/>
        </p:nvSpPr>
        <p:spPr>
          <a:xfrm>
            <a:off x="628650" y="200497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0" dirty="0" smtClean="0"/>
              <a:t>針對情境最佳化</a:t>
            </a:r>
            <a:endParaRPr lang="en-US" sz="1200" b="0" dirty="0"/>
          </a:p>
        </p:txBody>
      </p:sp>
      <p:graphicFrame>
        <p:nvGraphicFramePr>
          <p:cNvPr id="16" name="資料圖表 15"/>
          <p:cNvGraphicFramePr/>
          <p:nvPr userDrawn="1">
            <p:extLst>
              <p:ext uri="{D42A27DB-BD31-4B8C-83A1-F6EECF244321}">
                <p14:modId xmlns:p14="http://schemas.microsoft.com/office/powerpoint/2010/main" val="2075977982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516277"/>
            <a:ext cx="7886700" cy="409414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28650" y="177919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400" smtClean="0"/>
              <a:t>Click to edit Master title style</a:t>
            </a:r>
            <a:endParaRPr lang="en-US" sz="1400" dirty="0"/>
          </a:p>
        </p:txBody>
      </p:sp>
      <p:graphicFrame>
        <p:nvGraphicFramePr>
          <p:cNvPr id="11" name="資料圖表 10"/>
          <p:cNvGraphicFramePr/>
          <p:nvPr userDrawn="1">
            <p:extLst>
              <p:ext uri="{D42A27DB-BD31-4B8C-83A1-F6EECF244321}">
                <p14:modId xmlns:p14="http://schemas.microsoft.com/office/powerpoint/2010/main" val="1661617601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17898"/>
            <a:ext cx="9144000" cy="24792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610350"/>
            <a:ext cx="9144000" cy="247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40082"/>
            <a:ext cx="7772400" cy="2387600"/>
          </a:xfrm>
        </p:spPr>
        <p:txBody>
          <a:bodyPr anchor="b"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en-US" altLang="zh-TW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5518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07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17898"/>
            <a:ext cx="9144000" cy="2479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256630"/>
            <a:ext cx="7886700" cy="68400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51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17898"/>
            <a:ext cx="9144000" cy="24792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256628"/>
            <a:ext cx="7886700" cy="684000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611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617898"/>
            <a:ext cx="9144000" cy="2479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625672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0283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"/>
          <a:stretch/>
        </p:blipFill>
        <p:spPr>
          <a:xfrm>
            <a:off x="0" y="1845123"/>
            <a:ext cx="9144000" cy="30860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602819"/>
            <a:ext cx="7772400" cy="1682750"/>
          </a:xfrm>
        </p:spPr>
        <p:txBody>
          <a:bodyPr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>
                <a:latin typeface="+mj-ea"/>
                <a:ea typeface="+mj-ea"/>
              </a:defRPr>
            </a:lvl1pPr>
          </a:lstStyle>
          <a:p>
            <a:pPr algn="ctr"/>
            <a:endParaRPr lang="zh-TW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副標題 9"/>
          <p:cNvSpPr>
            <a:spLocks noGrp="1"/>
          </p:cNvSpPr>
          <p:nvPr>
            <p:ph type="subTitle" idx="4294967295"/>
          </p:nvPr>
        </p:nvSpPr>
        <p:spPr>
          <a:xfrm>
            <a:off x="1143000" y="5282293"/>
            <a:ext cx="6858000" cy="1134382"/>
          </a:xfrm>
        </p:spPr>
        <p:txBody>
          <a:bodyPr>
            <a:normAutofit/>
          </a:bodyPr>
          <a:lstStyle>
            <a:lvl1pPr marL="0" indent="0" algn="ctr">
              <a:defRPr/>
            </a:lvl1pPr>
          </a:lstStyle>
          <a:p>
            <a:pPr marL="0" indent="0" algn="ctr">
              <a:buNone/>
            </a:pPr>
            <a:endParaRPr lang="zh-TW" altLang="en-US" sz="2400" dirty="0">
              <a:latin typeface="+mj-lt"/>
              <a:ea typeface="+mj-ea"/>
            </a:endParaRP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3206082" y="1277747"/>
            <a:ext cx="273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rgbClr val="0070C0"/>
                </a:solidFill>
              </a:rPr>
              <a:t>National</a:t>
            </a:r>
            <a:r>
              <a:rPr lang="en-US" altLang="zh-TW" sz="1400" b="1" baseline="0" dirty="0" smtClean="0">
                <a:solidFill>
                  <a:srgbClr val="0070C0"/>
                </a:solidFill>
              </a:rPr>
              <a:t> Taiwan University</a:t>
            </a:r>
          </a:p>
          <a:p>
            <a:pPr algn="ctr"/>
            <a:r>
              <a:rPr lang="en-US" altLang="zh-TW" sz="1400" baseline="0" dirty="0" smtClean="0">
                <a:solidFill>
                  <a:srgbClr val="0070C0"/>
                </a:solidFill>
              </a:rPr>
              <a:t>System Optimization Laboratory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grpSp>
        <p:nvGrpSpPr>
          <p:cNvPr id="11" name="群組 10"/>
          <p:cNvGrpSpPr/>
          <p:nvPr userDrawn="1"/>
        </p:nvGrpSpPr>
        <p:grpSpPr>
          <a:xfrm>
            <a:off x="3337090" y="260100"/>
            <a:ext cx="2469821" cy="944700"/>
            <a:chOff x="3350598" y="260100"/>
            <a:chExt cx="2469821" cy="944700"/>
          </a:xfrm>
        </p:grpSpPr>
        <p:pic>
          <p:nvPicPr>
            <p:cNvPr id="4" name="圖片 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598" y="260100"/>
              <a:ext cx="944700" cy="9447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 userDrawn="1"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144" y="322493"/>
              <a:ext cx="1414275" cy="819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959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aphicFrame>
        <p:nvGraphicFramePr>
          <p:cNvPr id="2" name="資料圖表 1"/>
          <p:cNvGraphicFramePr/>
          <p:nvPr userDrawn="1">
            <p:extLst>
              <p:ext uri="{D42A27DB-BD31-4B8C-83A1-F6EECF244321}">
                <p14:modId xmlns:p14="http://schemas.microsoft.com/office/powerpoint/2010/main" val="718111871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584011"/>
            <a:ext cx="7886700" cy="409414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28650" y="200497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0" smtClean="0"/>
              <a:t>研究動機與目標</a:t>
            </a:r>
            <a:endParaRPr lang="en-US" sz="1200" b="0" dirty="0"/>
          </a:p>
        </p:txBody>
      </p:sp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584011"/>
            <a:ext cx="7886700" cy="409414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628650" y="200497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200" b="0" dirty="0" smtClean="0"/>
              <a:t>LED</a:t>
            </a:r>
            <a:r>
              <a:rPr lang="zh-TW" altLang="en-US" sz="1200" b="0" dirty="0" smtClean="0"/>
              <a:t>與</a:t>
            </a:r>
            <a:r>
              <a:rPr lang="en-US" altLang="zh-TW" sz="1200" b="0" dirty="0" smtClean="0"/>
              <a:t>PD</a:t>
            </a:r>
            <a:r>
              <a:rPr lang="zh-TW" altLang="en-US" sz="1200" b="0" dirty="0" smtClean="0"/>
              <a:t>定位系統</a:t>
            </a:r>
            <a:endParaRPr lang="en-US" sz="1200" b="0" dirty="0"/>
          </a:p>
        </p:txBody>
      </p:sp>
      <p:graphicFrame>
        <p:nvGraphicFramePr>
          <p:cNvPr id="14" name="資料圖表 13"/>
          <p:cNvGraphicFramePr/>
          <p:nvPr userDrawn="1">
            <p:extLst>
              <p:ext uri="{D42A27DB-BD31-4B8C-83A1-F6EECF244321}">
                <p14:modId xmlns:p14="http://schemas.microsoft.com/office/powerpoint/2010/main" val="424223276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85"/>
          <a:stretch/>
        </p:blipFill>
        <p:spPr>
          <a:xfrm>
            <a:off x="0" y="6474827"/>
            <a:ext cx="9144000" cy="3909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5260"/>
            <a:ext cx="7886700" cy="5422496"/>
          </a:xfrm>
        </p:spPr>
        <p:txBody>
          <a:bodyPr>
            <a:normAutofit/>
          </a:bodyPr>
          <a:lstStyle>
            <a:lvl1pPr>
              <a:defRPr sz="2000">
                <a:latin typeface="+mj-lt"/>
                <a:ea typeface="+mj-ea"/>
              </a:defRPr>
            </a:lvl1pPr>
            <a:lvl2pPr>
              <a:defRPr sz="1800">
                <a:latin typeface="+mj-lt"/>
                <a:ea typeface="+mj-ea"/>
              </a:defRPr>
            </a:lvl2pPr>
            <a:lvl3pPr>
              <a:defRPr sz="1600">
                <a:latin typeface="+mj-lt"/>
                <a:ea typeface="+mj-ea"/>
              </a:defRPr>
            </a:lvl3pPr>
            <a:lvl4pPr>
              <a:defRPr sz="1400">
                <a:latin typeface="+mj-lt"/>
                <a:ea typeface="+mj-ea"/>
              </a:defRPr>
            </a:lvl4pPr>
            <a:lvl5pPr>
              <a:defRPr sz="1400">
                <a:latin typeface="+mj-lt"/>
                <a:ea typeface="+mj-ea"/>
              </a:defRPr>
            </a:lvl5pPr>
          </a:lstStyle>
          <a:p>
            <a:pPr lvl="0"/>
            <a:r>
              <a:rPr lang="en-US" altLang="zh-TW" dirty="0" smtClean="0"/>
              <a:t>Edit Master text styles</a:t>
            </a:r>
          </a:p>
          <a:p>
            <a:pPr lvl="1"/>
            <a:r>
              <a:rPr lang="en-US" altLang="zh-TW" dirty="0" smtClean="0"/>
              <a:t>Second level</a:t>
            </a:r>
          </a:p>
          <a:p>
            <a:pPr lvl="2"/>
            <a:r>
              <a:rPr lang="en-US" altLang="zh-TW" dirty="0" smtClean="0"/>
              <a:t>Third level</a:t>
            </a:r>
          </a:p>
          <a:p>
            <a:pPr lvl="3"/>
            <a:r>
              <a:rPr lang="en-US" altLang="zh-TW" dirty="0" smtClean="0"/>
              <a:t>Fourth level</a:t>
            </a:r>
          </a:p>
          <a:p>
            <a:pPr lvl="4"/>
            <a:r>
              <a:rPr lang="en-US" altLang="zh-TW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62325"/>
            <a:ext cx="2057400" cy="21600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28650" y="584011"/>
            <a:ext cx="7886700" cy="409414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r>
              <a:rPr lang="en-US" altLang="zh-TW" dirty="0" smtClean="0"/>
              <a:t>Click to edit Master title style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628650" y="200497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200" b="0" dirty="0" smtClean="0"/>
              <a:t>提出定位演算法</a:t>
            </a:r>
            <a:endParaRPr lang="en-US" sz="1200" b="0" dirty="0"/>
          </a:p>
        </p:txBody>
      </p:sp>
      <p:graphicFrame>
        <p:nvGraphicFramePr>
          <p:cNvPr id="14" name="資料圖表 13"/>
          <p:cNvGraphicFramePr/>
          <p:nvPr userDrawn="1">
            <p:extLst>
              <p:ext uri="{D42A27DB-BD31-4B8C-83A1-F6EECF244321}">
                <p14:modId xmlns:p14="http://schemas.microsoft.com/office/powerpoint/2010/main" val="1417587165"/>
              </p:ext>
            </p:extLst>
          </p:nvPr>
        </p:nvGraphicFramePr>
        <p:xfrm>
          <a:off x="0" y="6474827"/>
          <a:ext cx="8816622" cy="39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/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7D3CB-5987-4045-A9DE-313BCFC794E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92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2" r:id="rId3"/>
    <p:sldLayoutId id="2147483666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0.png"/><Relationship Id="rId13" Type="http://schemas.openxmlformats.org/officeDocument/2006/relationships/image" Target="../media/image420.png"/><Relationship Id="rId14" Type="http://schemas.openxmlformats.org/officeDocument/2006/relationships/image" Target="../media/image430.png"/><Relationship Id="rId15" Type="http://schemas.openxmlformats.org/officeDocument/2006/relationships/image" Target="../media/image440.png"/><Relationship Id="rId16" Type="http://schemas.openxmlformats.org/officeDocument/2006/relationships/image" Target="../media/image450.png"/><Relationship Id="rId17" Type="http://schemas.openxmlformats.org/officeDocument/2006/relationships/image" Target="../media/image460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4" Type="http://schemas.openxmlformats.org/officeDocument/2006/relationships/image" Target="../media/image7.png"/><Relationship Id="rId5" Type="http://schemas.openxmlformats.org/officeDocument/2006/relationships/image" Target="../media/image56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60.png"/><Relationship Id="rId5" Type="http://schemas.openxmlformats.org/officeDocument/2006/relationships/image" Target="../media/image570.png"/><Relationship Id="rId6" Type="http://schemas.openxmlformats.org/officeDocument/2006/relationships/image" Target="../media/image580.png"/><Relationship Id="rId7" Type="http://schemas.openxmlformats.org/officeDocument/2006/relationships/image" Target="../media/image590.png"/><Relationship Id="rId8" Type="http://schemas.openxmlformats.org/officeDocument/2006/relationships/image" Target="../media/image600.png"/><Relationship Id="rId9" Type="http://schemas.openxmlformats.org/officeDocument/2006/relationships/image" Target="../media/image61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591.png"/><Relationship Id="rId5" Type="http://schemas.openxmlformats.org/officeDocument/2006/relationships/image" Target="../media/image601.png"/><Relationship Id="rId6" Type="http://schemas.openxmlformats.org/officeDocument/2006/relationships/image" Target="../media/image620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14.png"/><Relationship Id="rId7" Type="http://schemas.microsoft.com/office/2007/relationships/hdphoto" Target="../media/hdphoto3.wdp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3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88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7" Type="http://schemas.openxmlformats.org/officeDocument/2006/relationships/image" Target="../media/image1080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00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170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8" Type="http://schemas.openxmlformats.org/officeDocument/2006/relationships/image" Target="../media/image152.png"/><Relationship Id="rId7" Type="http://schemas.openxmlformats.org/officeDocument/2006/relationships/image" Target="../media/image15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5.png"/><Relationship Id="rId7" Type="http://schemas.openxmlformats.org/officeDocument/2006/relationships/image" Target="../media/image135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0.png"/><Relationship Id="rId5" Type="http://schemas.openxmlformats.org/officeDocument/2006/relationships/diagramData" Target="../diagrams/data8.xml"/><Relationship Id="rId6" Type="http://schemas.openxmlformats.org/officeDocument/2006/relationships/diagramLayout" Target="../diagrams/layout8.xml"/><Relationship Id="rId7" Type="http://schemas.openxmlformats.org/officeDocument/2006/relationships/diagramQuickStyle" Target="../diagrams/quickStyle8.xml"/><Relationship Id="rId8" Type="http://schemas.openxmlformats.org/officeDocument/2006/relationships/diagramColors" Target="../diagrams/colors8.xml"/><Relationship Id="rId9" Type="http://schemas.microsoft.com/office/2007/relationships/diagramDrawing" Target="../diagrams/drawing8.xml"/><Relationship Id="rId10" Type="http://schemas.openxmlformats.org/officeDocument/2006/relationships/image" Target="../media/image6.png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15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40.png"/><Relationship Id="rId3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3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4" Type="http://schemas.openxmlformats.org/officeDocument/2006/relationships/image" Target="../media/image15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diagramData" Target="../diagrams/data7.xml"/><Relationship Id="rId7" Type="http://schemas.openxmlformats.org/officeDocument/2006/relationships/diagramLayout" Target="../diagrams/layout7.xml"/><Relationship Id="rId8" Type="http://schemas.openxmlformats.org/officeDocument/2006/relationships/diagramQuickStyle" Target="../diagrams/quickStyle7.xml"/><Relationship Id="rId9" Type="http://schemas.openxmlformats.org/officeDocument/2006/relationships/diagramColors" Target="../diagrams/colors7.xml"/><Relationship Id="rId10" Type="http://schemas.microsoft.com/office/2007/relationships/diagramDrawing" Target="../diagrams/drawing7.xml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4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210.png"/><Relationship Id="rId8" Type="http://schemas.openxmlformats.org/officeDocument/2006/relationships/image" Target="../media/image14.png"/><Relationship Id="rId9" Type="http://schemas.microsoft.com/office/2007/relationships/hdphoto" Target="../media/hdphoto1.wdp"/><Relationship Id="rId10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microsoft.com/office/2007/relationships/hdphoto" Target="../media/hdphoto2.wdp"/><Relationship Id="rId8" Type="http://schemas.openxmlformats.org/officeDocument/2006/relationships/image" Target="../media/image170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40.png"/><Relationship Id="rId6" Type="http://schemas.openxmlformats.org/officeDocument/2006/relationships/image" Target="../media/image250.png"/><Relationship Id="rId7" Type="http://schemas.openxmlformats.org/officeDocument/2006/relationships/image" Target="../media/image28.png"/><Relationship Id="rId8" Type="http://schemas.openxmlformats.org/officeDocument/2006/relationships/image" Target="../media/image260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370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標題 9"/>
          <p:cNvSpPr>
            <a:spLocks noGrp="1"/>
          </p:cNvSpPr>
          <p:nvPr>
            <p:ph type="subTitle" idx="4294967295"/>
          </p:nvPr>
        </p:nvSpPr>
        <p:spPr>
          <a:xfrm>
            <a:off x="628650" y="2181542"/>
            <a:ext cx="7886700" cy="249491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TW" altLang="en-US" sz="2400" dirty="0">
                <a:solidFill>
                  <a:schemeClr val="bg1"/>
                </a:solidFill>
                <a:latin typeface="+mj-lt"/>
                <a:ea typeface="+mj-ea"/>
              </a:rPr>
              <a:t>一個不限制平面平行的</a:t>
            </a:r>
            <a:r>
              <a:rPr lang="en-US" altLang="zh-TW" sz="2400" dirty="0">
                <a:solidFill>
                  <a:schemeClr val="bg1"/>
                </a:solidFill>
                <a:latin typeface="+mj-lt"/>
                <a:ea typeface="+mj-ea"/>
              </a:rPr>
              <a:t>LED-PD</a:t>
            </a:r>
            <a:r>
              <a:rPr lang="zh-TW" altLang="en-US" sz="2400" dirty="0">
                <a:solidFill>
                  <a:schemeClr val="bg1"/>
                </a:solidFill>
                <a:latin typeface="+mj-lt"/>
                <a:ea typeface="+mj-ea"/>
              </a:rPr>
              <a:t>室內三維定位系統最佳化考量硬體指向與朗博次方參數</a:t>
            </a:r>
          </a:p>
          <a:p>
            <a:pPr marL="0" indent="0" algn="ctr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The optimal design of a three-dimensional LED-PD indoor positioning system considering variable hardware orientation and </a:t>
            </a:r>
            <a:r>
              <a:rPr lang="en-US" altLang="zh-TW" sz="2000" dirty="0" err="1">
                <a:solidFill>
                  <a:schemeClr val="bg1"/>
                </a:solidFill>
              </a:rPr>
              <a:t>lambertian</a:t>
            </a:r>
            <a:r>
              <a:rPr lang="en-US" altLang="zh-TW" sz="2000" dirty="0">
                <a:solidFill>
                  <a:schemeClr val="bg1"/>
                </a:solidFill>
              </a:rPr>
              <a:t> order without parallel planes assumptions.</a:t>
            </a:r>
          </a:p>
        </p:txBody>
      </p:sp>
      <p:sp>
        <p:nvSpPr>
          <p:cNvPr id="4" name="副標題 9"/>
          <p:cNvSpPr>
            <a:spLocks noGrp="1"/>
          </p:cNvSpPr>
          <p:nvPr>
            <p:ph type="subTitle" idx="4294967295"/>
          </p:nvPr>
        </p:nvSpPr>
        <p:spPr>
          <a:xfrm>
            <a:off x="4572000" y="5296848"/>
            <a:ext cx="1920240" cy="77629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李亭宜</a:t>
            </a:r>
            <a:endParaRPr lang="en-US" altLang="zh-TW" sz="1800" dirty="0" smtClean="0">
              <a:latin typeface="+mj-lt"/>
              <a:ea typeface="+mj-ea"/>
            </a:endParaRPr>
          </a:p>
          <a:p>
            <a:pPr marL="0" indent="0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詹魁元 博士</a:t>
            </a:r>
            <a:endParaRPr lang="en-US" altLang="zh-TW" sz="1600" dirty="0"/>
          </a:p>
        </p:txBody>
      </p:sp>
      <p:sp>
        <p:nvSpPr>
          <p:cNvPr id="5" name="副標題 9"/>
          <p:cNvSpPr>
            <a:spLocks noGrp="1"/>
          </p:cNvSpPr>
          <p:nvPr>
            <p:ph type="subTitle" idx="4294967295"/>
          </p:nvPr>
        </p:nvSpPr>
        <p:spPr>
          <a:xfrm>
            <a:off x="2651760" y="5296849"/>
            <a:ext cx="1920240" cy="776291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學生：</a:t>
            </a:r>
            <a:endParaRPr lang="en-US" altLang="zh-TW" sz="1800" dirty="0" smtClean="0">
              <a:latin typeface="+mj-lt"/>
              <a:ea typeface="+mj-ea"/>
            </a:endParaRPr>
          </a:p>
          <a:p>
            <a:pPr marL="0" indent="0" algn="r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指導教授：</a:t>
            </a:r>
            <a:endParaRPr lang="en-US" altLang="zh-TW" sz="1600" dirty="0"/>
          </a:p>
        </p:txBody>
      </p:sp>
      <p:sp>
        <p:nvSpPr>
          <p:cNvPr id="6" name="副標題 9"/>
          <p:cNvSpPr>
            <a:spLocks noGrp="1"/>
          </p:cNvSpPr>
          <p:nvPr>
            <p:ph type="subTitle" idx="4294967295"/>
          </p:nvPr>
        </p:nvSpPr>
        <p:spPr>
          <a:xfrm>
            <a:off x="3611880" y="6156959"/>
            <a:ext cx="1920240" cy="4038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800" dirty="0" smtClean="0">
                <a:latin typeface="+mj-lt"/>
                <a:ea typeface="+mj-ea"/>
              </a:rPr>
              <a:t>2022. 08. 29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27463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/>
          <p:cNvGrpSpPr/>
          <p:nvPr/>
        </p:nvGrpSpPr>
        <p:grpSpPr>
          <a:xfrm>
            <a:off x="4900815" y="5278714"/>
            <a:ext cx="1388948" cy="545744"/>
            <a:chOff x="4900815" y="5278714"/>
            <a:chExt cx="1388948" cy="545744"/>
          </a:xfrm>
        </p:grpSpPr>
        <p:grpSp>
          <p:nvGrpSpPr>
            <p:cNvPr id="72" name="群組 71"/>
            <p:cNvGrpSpPr/>
            <p:nvPr/>
          </p:nvGrpSpPr>
          <p:grpSpPr>
            <a:xfrm>
              <a:off x="4975061" y="5278714"/>
              <a:ext cx="1314702" cy="545744"/>
              <a:chOff x="5876473" y="5096922"/>
              <a:chExt cx="1314702" cy="545744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6769129" y="5470091"/>
                <a:ext cx="297371" cy="1725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39000"/>
                </a:schemeClr>
              </a:solidFill>
              <a:ln>
                <a:solidFill>
                  <a:schemeClr val="accent1">
                    <a:shade val="50000"/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78" name="直線接點 77"/>
              <p:cNvCxnSpPr/>
              <p:nvPr/>
            </p:nvCxnSpPr>
            <p:spPr>
              <a:xfrm flipV="1">
                <a:off x="6001884" y="5361758"/>
                <a:ext cx="195428" cy="97422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字方塊 78"/>
              <p:cNvSpPr txBox="1"/>
              <p:nvPr/>
            </p:nvSpPr>
            <p:spPr>
              <a:xfrm>
                <a:off x="5876473" y="5096922"/>
                <a:ext cx="1314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40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朗博次方</a:t>
                </a:r>
                <a:endParaRPr kumimoji="1" lang="zh-TW" altLang="en-US" sz="14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84" name="直線接點 83"/>
              <p:cNvCxnSpPr/>
              <p:nvPr/>
            </p:nvCxnSpPr>
            <p:spPr>
              <a:xfrm flipH="1" flipV="1">
                <a:off x="6756802" y="5334889"/>
                <a:ext cx="137664" cy="12429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矩形 107"/>
            <p:cNvSpPr/>
            <p:nvPr/>
          </p:nvSpPr>
          <p:spPr>
            <a:xfrm>
              <a:off x="4900815" y="5636575"/>
              <a:ext cx="297371" cy="17257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39000"/>
              </a:schemeClr>
            </a:solidFill>
            <a:ln>
              <a:solidFill>
                <a:schemeClr val="accent1">
                  <a:shade val="50000"/>
                  <a:alpha val="6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光傳播模型</a:t>
            </a:r>
            <a:endParaRPr kumimoji="1" lang="zh-TW" altLang="en-US" dirty="0"/>
          </a:p>
        </p:txBody>
      </p:sp>
      <p:pic>
        <p:nvPicPr>
          <p:cNvPr id="49" name="內容版面配置區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>
          <a:xfrm>
            <a:off x="9619488" y="-137026"/>
            <a:ext cx="4919511" cy="335151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641317" y="7942887"/>
            <a:ext cx="3748065" cy="844796"/>
            <a:chOff x="3604912" y="4733627"/>
            <a:chExt cx="3748065" cy="844796"/>
          </a:xfrm>
        </p:grpSpPr>
        <p:grpSp>
          <p:nvGrpSpPr>
            <p:cNvPr id="56" name="群組 55"/>
            <p:cNvGrpSpPr/>
            <p:nvPr/>
          </p:nvGrpSpPr>
          <p:grpSpPr>
            <a:xfrm>
              <a:off x="3604912" y="4733627"/>
              <a:ext cx="3748065" cy="844796"/>
              <a:chOff x="3559940" y="4706412"/>
              <a:chExt cx="4427860" cy="998019"/>
            </a:xfrm>
          </p:grpSpPr>
          <p:grpSp>
            <p:nvGrpSpPr>
              <p:cNvPr id="55" name="群組 54"/>
              <p:cNvGrpSpPr/>
              <p:nvPr/>
            </p:nvGrpSpPr>
            <p:grpSpPr>
              <a:xfrm>
                <a:off x="3624375" y="5069389"/>
                <a:ext cx="4363425" cy="635042"/>
                <a:chOff x="3058812" y="5069389"/>
                <a:chExt cx="6108399" cy="889000"/>
              </a:xfrm>
            </p:grpSpPr>
            <p:pic>
              <p:nvPicPr>
                <p:cNvPr id="52" name="圖片 5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2611" y="5069389"/>
                  <a:ext cx="5054600" cy="889000"/>
                </a:xfrm>
                <a:prstGeom prst="rect">
                  <a:avLst/>
                </a:prstGeom>
              </p:spPr>
            </p:pic>
            <p:pic>
              <p:nvPicPr>
                <p:cNvPr id="53" name="圖片 5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8812" y="5154446"/>
                  <a:ext cx="1092200" cy="647700"/>
                </a:xfrm>
                <a:prstGeom prst="rect">
                  <a:avLst/>
                </a:prstGeom>
              </p:spPr>
            </p:pic>
          </p:grpSp>
          <p:pic>
            <p:nvPicPr>
              <p:cNvPr id="54" name="圖片 5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9940" y="4706412"/>
                <a:ext cx="1089086" cy="325100"/>
              </a:xfrm>
              <a:prstGeom prst="rect">
                <a:avLst/>
              </a:prstGeom>
            </p:spPr>
          </p:pic>
        </p:grpSp>
        <p:sp>
          <p:nvSpPr>
            <p:cNvPr id="57" name="矩形 56"/>
            <p:cNvSpPr/>
            <p:nvPr/>
          </p:nvSpPr>
          <p:spPr>
            <a:xfrm>
              <a:off x="6927792" y="5149028"/>
              <a:ext cx="291155" cy="333527"/>
            </a:xfrm>
            <a:prstGeom prst="rect">
              <a:avLst/>
            </a:prstGeom>
            <a:solidFill>
              <a:schemeClr val="accent4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047095" y="5092308"/>
              <a:ext cx="291155" cy="223483"/>
            </a:xfrm>
            <a:prstGeom prst="rect">
              <a:avLst/>
            </a:prstGeom>
            <a:solidFill>
              <a:schemeClr val="accent4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4945246" y="5289025"/>
              <a:ext cx="291155" cy="268773"/>
            </a:xfrm>
            <a:prstGeom prst="rect">
              <a:avLst/>
            </a:prstGeom>
            <a:solidFill>
              <a:schemeClr val="accent4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83576" y="2728502"/>
            <a:ext cx="2285749" cy="810261"/>
            <a:chOff x="6775419" y="216218"/>
            <a:chExt cx="2285749" cy="810261"/>
          </a:xfrm>
        </p:grpSpPr>
        <p:sp>
          <p:nvSpPr>
            <p:cNvPr id="60" name="矩形 59"/>
            <p:cNvSpPr/>
            <p:nvPr/>
          </p:nvSpPr>
          <p:spPr>
            <a:xfrm>
              <a:off x="6775419" y="216218"/>
              <a:ext cx="2234565" cy="810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文字方塊 60"/>
                <p:cNvSpPr txBox="1"/>
                <p:nvPr/>
              </p:nvSpPr>
              <p:spPr>
                <a:xfrm>
                  <a:off x="6865553" y="236315"/>
                  <a:ext cx="436606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4000" b="1" i="1" smtClean="0">
                            <a:latin typeface="Cambria Math" charset="0"/>
                          </a:rPr>
                          <m:t>𝜽</m:t>
                        </m:r>
                      </m:oMath>
                    </m:oMathPara>
                  </a14:m>
                  <a:endParaRPr kumimoji="1" lang="zh-TW" altLang="en-US" sz="4000" b="1" dirty="0"/>
                </a:p>
              </p:txBody>
            </p:sp>
          </mc:Choice>
          <mc:Fallback>
            <p:sp>
              <p:nvSpPr>
                <p:cNvPr id="61" name="文字方塊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5553" y="236315"/>
                  <a:ext cx="436606" cy="61555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7280981" y="498418"/>
                  <a:ext cx="22341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600" i="1" smtClean="0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TW" sz="1600" b="0" i="1" smtClean="0">
                            <a:latin typeface="Cambria Math" charset="0"/>
                          </a:rPr>
                          <m:t>𝑝</m:t>
                        </m:r>
                      </m:oMath>
                    </m:oMathPara>
                  </a14:m>
                  <a:endParaRPr kumimoji="1" lang="zh-TW" altLang="en-US" sz="2400" dirty="0"/>
                </a:p>
              </p:txBody>
            </p:sp>
          </mc:Choice>
          <mc:Fallback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81" y="498418"/>
                  <a:ext cx="223418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1622" r="-18919" b="-275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矩形 63"/>
            <p:cNvSpPr/>
            <p:nvPr/>
          </p:nvSpPr>
          <p:spPr>
            <a:xfrm>
              <a:off x="7241151" y="527572"/>
              <a:ext cx="273297" cy="241805"/>
            </a:xfrm>
            <a:prstGeom prst="rect">
              <a:avLst/>
            </a:prstGeom>
            <a:noFill/>
            <a:ln>
              <a:solidFill>
                <a:srgbClr val="FF0000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100"/>
            </a:p>
          </p:txBody>
        </p:sp>
        <p:cxnSp>
          <p:nvCxnSpPr>
            <p:cNvPr id="66" name="直線接點 65"/>
            <p:cNvCxnSpPr/>
            <p:nvPr/>
          </p:nvCxnSpPr>
          <p:spPr>
            <a:xfrm flipH="1">
              <a:off x="7494351" y="499854"/>
              <a:ext cx="190778" cy="9727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3" name="文字方塊 72"/>
            <p:cNvSpPr txBox="1"/>
            <p:nvPr/>
          </p:nvSpPr>
          <p:spPr>
            <a:xfrm>
              <a:off x="7690319" y="327608"/>
              <a:ext cx="13708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600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LED</a:t>
              </a:r>
              <a:r>
                <a:rPr kumimoji="1" lang="zh-TW" altLang="en-US" sz="1600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與</a:t>
              </a:r>
              <a:r>
                <a:rPr kumimoji="1" lang="en-US" altLang="zh-TW" sz="1600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PD</a:t>
              </a:r>
            </a:p>
            <a:p>
              <a:r>
                <a:rPr kumimoji="1" lang="zh-TW" altLang="en-US" sz="1600" b="1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的硬體編號</a:t>
              </a:r>
              <a:endParaRPr kumimoji="1" lang="zh-TW" altLang="en-US" sz="1600" b="1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6" name="表格 7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4404972"/>
                  </p:ext>
                </p:extLst>
              </p:nvPr>
            </p:nvGraphicFramePr>
            <p:xfrm>
              <a:off x="484870" y="3962356"/>
              <a:ext cx="2282129" cy="1985048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599263"/>
                    <a:gridCol w="1682866"/>
                  </a:tblGrid>
                  <a:tr h="2543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符號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硬體參數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smtClean="0">
                                    <a:latin typeface="Cambria Math" charset="0"/>
                                    <a:ea typeface="+mj-ea"/>
                                  </a:rPr>
                                  <m:t>𝑃𝑡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總輻射通量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smtClean="0">
                                    <a:latin typeface="Cambria Math" charset="0"/>
                                    <a:ea typeface="+mj-ea"/>
                                  </a:rPr>
                                  <m:t>𝑀</m:t>
                                </m:r>
                                <m:r>
                                  <a:rPr lang="en-US" altLang="zh-TW" sz="1600" smtClean="0">
                                    <a:latin typeface="Cambria Math" charset="0"/>
                                    <a:ea typeface="+mj-ea"/>
                                  </a:rPr>
                                  <m:t>ℓ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朗博次方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smtClean="0">
                                    <a:latin typeface="Cambria Math" charset="0"/>
                                    <a:ea typeface="+mj-ea"/>
                                  </a:rPr>
                                  <m:t>𝑅𝑒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響應率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smtClean="0">
                                    <a:latin typeface="Cambria Math" charset="0"/>
                                    <a:ea typeface="+mj-ea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有效面積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21823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smtClean="0">
                                    <a:latin typeface="Cambria Math" charset="0"/>
                                    <a:ea typeface="+mj-ea"/>
                                  </a:rPr>
                                  <m:t>𝑀𝑝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朗博次方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6" name="表格 7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4404972"/>
                  </p:ext>
                </p:extLst>
              </p:nvPr>
            </p:nvGraphicFramePr>
            <p:xfrm>
              <a:off x="484870" y="3962356"/>
              <a:ext cx="2282129" cy="1985048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599263"/>
                    <a:gridCol w="1682866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符號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硬體參數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20" t="-80702" r="-284694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總輻射通量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20" t="-183929" r="-284694" b="-3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朗博次方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20" t="-278947" r="-284694" b="-2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響應率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20" t="-378947" r="-284694" b="-1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有效面積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9"/>
                          <a:stretch>
                            <a:fillRect l="-1020" t="-496364" r="-284694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朗博次方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7" name="表格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25843"/>
                  </p:ext>
                </p:extLst>
              </p:nvPr>
            </p:nvGraphicFramePr>
            <p:xfrm>
              <a:off x="484870" y="1246307"/>
              <a:ext cx="2233271" cy="1305906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586433"/>
                    <a:gridCol w="1646838"/>
                  </a:tblGrid>
                  <a:tr h="2543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符號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模型變數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smtClean="0">
                                    <a:latin typeface="Cambria Math" charset="0"/>
                                    <a:ea typeface="+mj-ea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與</a:t>
                          </a:r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間距離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smtClean="0">
                                    <a:latin typeface="Cambria Math" charset="0"/>
                                    <a:ea typeface="+mj-ea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出射角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600" smtClean="0">
                                    <a:latin typeface="Cambria Math" charset="0"/>
                                    <a:ea typeface="+mj-ea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入射角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7" name="表格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625843"/>
                  </p:ext>
                </p:extLst>
              </p:nvPr>
            </p:nvGraphicFramePr>
            <p:xfrm>
              <a:off x="484870" y="1246307"/>
              <a:ext cx="2233271" cy="1305906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586433"/>
                    <a:gridCol w="1646838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符號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模型變數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42" t="-80702" r="-284375" b="-2175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與</a:t>
                          </a:r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間距離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42" t="-183929" r="-284375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出射角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0"/>
                          <a:stretch>
                            <a:fillRect l="-1042" t="-278947" r="-284375" b="-192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600" dirty="0" smtClean="0">
                              <a:latin typeface="+mj-ea"/>
                              <a:ea typeface="+mj-ea"/>
                            </a:rPr>
                            <a:t>入射角</a:t>
                          </a:r>
                          <a:endParaRPr lang="zh-TW" altLang="en-US" sz="16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-1423555" y="7654156"/>
                <a:ext cx="6276462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𝐼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cs-CZ" altLang="zh-TW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cs-CZ" altLang="zh-TW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TW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𝑃𝑡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𝑀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ℓ+1)</m:t>
                                  </m:r>
                                </m:num>
                                <m:den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𝜋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TW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latin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charset="0"/>
                                            </a:rPr>
                                            <m:t>𝑙𝑝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sup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𝑀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ℓ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TW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× 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𝑅𝑒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𝐴</m:t>
                                      </m:r>
                                      <m:r>
                                        <a:rPr kumimoji="1" lang="en-US" altLang="zh-TW" b="0" i="0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>
                                          <a:latin typeface="Cambria Math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b="0" i="1" smtClean="0">
                                              <a:latin typeface="Cambria Math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latin typeface="Cambria Math" charset="0"/>
                                            </a:rPr>
                                            <m:t>𝑙𝑝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sup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𝑀</m:t>
                                  </m:r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zh-TW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𝑙𝑝</m:t>
                                      </m:r>
                                    </m:sub>
                                    <m:sup>
                                      <m:r>
                                        <a:rPr kumimoji="1" lang="en-US" altLang="zh-TW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𝐼</m:t>
                              </m:r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𝑙𝑝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𝑆</m:t>
                              </m:r>
                            </m:e>
                            <m:e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𝑆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,        </m:t>
                              </m:r>
                              <m:r>
                                <a:rPr kumimoji="1" lang="en-US" altLang="zh-TW" b="0" i="1" smtClean="0">
                                  <a:latin typeface="Cambria Math" charset="0"/>
                                </a:rPr>
                                <m:t>𝑒𝑙𝑠𝑒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3555" y="7654156"/>
                <a:ext cx="6276462" cy="1025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群組 32"/>
          <p:cNvGrpSpPr/>
          <p:nvPr/>
        </p:nvGrpSpPr>
        <p:grpSpPr>
          <a:xfrm>
            <a:off x="4395250" y="609976"/>
            <a:ext cx="3020960" cy="2814691"/>
            <a:chOff x="4198540" y="570370"/>
            <a:chExt cx="3589519" cy="3344429"/>
          </a:xfrm>
        </p:grpSpPr>
        <p:grpSp>
          <p:nvGrpSpPr>
            <p:cNvPr id="88" name="群組 87"/>
            <p:cNvGrpSpPr/>
            <p:nvPr/>
          </p:nvGrpSpPr>
          <p:grpSpPr>
            <a:xfrm>
              <a:off x="4198540" y="570370"/>
              <a:ext cx="3589519" cy="2944849"/>
              <a:chOff x="4880900" y="2331237"/>
              <a:chExt cx="3589519" cy="2944849"/>
            </a:xfrm>
          </p:grpSpPr>
          <p:grpSp>
            <p:nvGrpSpPr>
              <p:cNvPr id="89" name="群組 88"/>
              <p:cNvGrpSpPr/>
              <p:nvPr/>
            </p:nvGrpSpPr>
            <p:grpSpPr>
              <a:xfrm>
                <a:off x="4950670" y="2331237"/>
                <a:ext cx="3519749" cy="2944849"/>
                <a:chOff x="3929167" y="1970313"/>
                <a:chExt cx="3519749" cy="2944849"/>
              </a:xfrm>
            </p:grpSpPr>
            <p:grpSp>
              <p:nvGrpSpPr>
                <p:cNvPr id="91" name="群組 90"/>
                <p:cNvGrpSpPr/>
                <p:nvPr/>
              </p:nvGrpSpPr>
              <p:grpSpPr>
                <a:xfrm>
                  <a:off x="5853921" y="1970313"/>
                  <a:ext cx="1594995" cy="1604819"/>
                  <a:chOff x="6969290" y="3952975"/>
                  <a:chExt cx="1594995" cy="1604819"/>
                </a:xfrm>
              </p:grpSpPr>
              <p:grpSp>
                <p:nvGrpSpPr>
                  <p:cNvPr id="101" name="群組 100"/>
                  <p:cNvGrpSpPr/>
                  <p:nvPr/>
                </p:nvGrpSpPr>
                <p:grpSpPr>
                  <a:xfrm rot="4366313">
                    <a:off x="7141692" y="4666347"/>
                    <a:ext cx="1293868" cy="489026"/>
                    <a:chOff x="7727691" y="1707232"/>
                    <a:chExt cx="1293868" cy="489026"/>
                  </a:xfrm>
                </p:grpSpPr>
                <p:sp>
                  <p:nvSpPr>
                    <p:cNvPr id="103" name="橢圓 102"/>
                    <p:cNvSpPr/>
                    <p:nvPr/>
                  </p:nvSpPr>
                  <p:spPr>
                    <a:xfrm>
                      <a:off x="7727691" y="1707232"/>
                      <a:ext cx="282515" cy="282515"/>
                    </a:xfrm>
                    <a:prstGeom prst="ellipse">
                      <a:avLst/>
                    </a:prstGeom>
                    <a:solidFill>
                      <a:schemeClr val="accent6">
                        <a:lumMod val="5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TW" altLang="en-US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  <p:cxnSp>
                  <p:nvCxnSpPr>
                    <p:cNvPr id="104" name="直線箭頭接點 103"/>
                    <p:cNvCxnSpPr/>
                    <p:nvPr/>
                  </p:nvCxnSpPr>
                  <p:spPr>
                    <a:xfrm rot="17233687" flipH="1">
                      <a:off x="8432215" y="1606915"/>
                      <a:ext cx="88411" cy="1090276"/>
                    </a:xfrm>
                    <a:prstGeom prst="straightConnector1">
                      <a:avLst/>
                    </a:prstGeom>
                    <a:ln w="44450">
                      <a:solidFill>
                        <a:schemeClr val="accent6">
                          <a:lumMod val="50000"/>
                        </a:schemeClr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2" name="文字方塊 101"/>
                      <p:cNvSpPr txBox="1"/>
                      <p:nvPr/>
                    </p:nvSpPr>
                    <p:spPr>
                      <a:xfrm>
                        <a:off x="6969290" y="3952975"/>
                        <a:ext cx="159499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TW" sz="1400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LE</m:t>
                              </m:r>
                              <m:sSub>
                                <m:sSubPr>
                                  <m:ctrlPr>
                                    <a:rPr kumimoji="1" lang="en-US" altLang="zh-TW" sz="14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TW" sz="1400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TW" sz="1400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l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TW" altLang="en-US" sz="14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1" name="文字方塊 10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969290" y="3952975"/>
                        <a:ext cx="1594995" cy="307777"/>
                      </a:xfrm>
                      <a:prstGeom prst="rect">
                        <a:avLst/>
                      </a:prstGeom>
                      <a:blipFill rotWithShape="0"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92" name="群組 91"/>
                <p:cNvGrpSpPr/>
                <p:nvPr/>
              </p:nvGrpSpPr>
              <p:grpSpPr>
                <a:xfrm rot="13335718">
                  <a:off x="4068355" y="3990395"/>
                  <a:ext cx="541604" cy="924767"/>
                  <a:chOff x="7727691" y="1707232"/>
                  <a:chExt cx="541604" cy="924767"/>
                </a:xfrm>
              </p:grpSpPr>
              <p:sp>
                <p:nvSpPr>
                  <p:cNvPr id="99" name="橢圓 98"/>
                  <p:cNvSpPr/>
                  <p:nvPr/>
                </p:nvSpPr>
                <p:spPr>
                  <a:xfrm>
                    <a:off x="7727691" y="1707232"/>
                    <a:ext cx="282515" cy="282515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  <p:cxnSp>
                <p:nvCxnSpPr>
                  <p:cNvPr id="100" name="直線箭頭接點 99"/>
                  <p:cNvCxnSpPr/>
                  <p:nvPr/>
                </p:nvCxnSpPr>
                <p:spPr>
                  <a:xfrm rot="8264282" flipH="1" flipV="1">
                    <a:off x="8233046" y="1832248"/>
                    <a:ext cx="36249" cy="799751"/>
                  </a:xfrm>
                  <a:prstGeom prst="straightConnector1">
                    <a:avLst/>
                  </a:prstGeom>
                  <a:ln w="44450">
                    <a:solidFill>
                      <a:srgbClr val="C00000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文字方塊 92"/>
                    <p:cNvSpPr txBox="1"/>
                    <p:nvPr/>
                  </p:nvSpPr>
                  <p:spPr>
                    <a:xfrm>
                      <a:off x="3929167" y="4559627"/>
                      <a:ext cx="1594995" cy="32694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kumimoji="1" lang="en-US" altLang="zh-TW" sz="1400" dirty="0">
                                <a:solidFill>
                                  <a:srgbClr val="CF2F30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P</m:t>
                            </m:r>
                            <m:sSub>
                              <m:sSubPr>
                                <m:ctrlPr>
                                  <a:rPr kumimoji="1" lang="en-US" altLang="zh-TW" sz="1400" i="1" dirty="0">
                                    <a:solidFill>
                                      <a:srgbClr val="CF2F30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rgbClr val="CF2F30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TW" sz="1400" dirty="0">
                                    <a:solidFill>
                                      <a:srgbClr val="CF2F30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p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solidFill>
                          <a:srgbClr val="CF2F30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9" name="文字方塊 9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9167" y="4559627"/>
                      <a:ext cx="1594995" cy="326949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b="-188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4" name="直線接點 93"/>
                <p:cNvCxnSpPr/>
                <p:nvPr/>
              </p:nvCxnSpPr>
              <p:spPr>
                <a:xfrm flipH="1">
                  <a:off x="4253221" y="2348808"/>
                  <a:ext cx="2243903" cy="246366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弧線 94"/>
                <p:cNvSpPr/>
                <p:nvPr/>
              </p:nvSpPr>
              <p:spPr>
                <a:xfrm rot="8343782">
                  <a:off x="5671510" y="2220697"/>
                  <a:ext cx="1113855" cy="1096743"/>
                </a:xfrm>
                <a:prstGeom prst="arc">
                  <a:avLst>
                    <a:gd name="adj1" fmla="val 16703910"/>
                    <a:gd name="adj2" fmla="val 0"/>
                  </a:avLst>
                </a:prstGeom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文字方塊 95"/>
                    <p:cNvSpPr txBox="1"/>
                    <p:nvPr/>
                  </p:nvSpPr>
                  <p:spPr>
                    <a:xfrm>
                      <a:off x="5973128" y="2957702"/>
                      <a:ext cx="529504" cy="45082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𝑙𝑝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 xmlns="">
                <p:sp>
                  <p:nvSpPr>
                    <p:cNvPr id="19" name="文字方塊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73128" y="2957702"/>
                      <a:ext cx="351315" cy="298415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l="-13793" r="-6897" b="-204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文字方塊 96"/>
                    <p:cNvSpPr txBox="1"/>
                    <p:nvPr/>
                  </p:nvSpPr>
                  <p:spPr>
                    <a:xfrm>
                      <a:off x="3990528" y="4149740"/>
                      <a:ext cx="880857" cy="4508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𝑙𝑝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 xmlns="">
                <p:sp>
                  <p:nvSpPr>
                    <p:cNvPr id="20" name="文字方塊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90528" y="4149740"/>
                      <a:ext cx="880857" cy="298415"/>
                    </a:xfrm>
                    <a:prstGeom prst="rect">
                      <a:avLst/>
                    </a:prstGeom>
                    <a:blipFill rotWithShape="0">
                      <a:blip r:embed="rId16"/>
                      <a:stretch>
                        <a:fillRect b="-244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8" name="文字方塊 97"/>
                    <p:cNvSpPr txBox="1"/>
                    <p:nvPr/>
                  </p:nvSpPr>
                  <p:spPr>
                    <a:xfrm>
                      <a:off x="4868741" y="3207366"/>
                      <a:ext cx="567784" cy="45082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TW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TW" i="1">
                                    <a:latin typeface="Cambria Math" charset="0"/>
                                  </a:rPr>
                                  <m:t>𝑙𝑝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 xmlns="">
                <p:sp>
                  <p:nvSpPr>
                    <p:cNvPr id="21" name="文字方塊 2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68741" y="3207366"/>
                      <a:ext cx="376385" cy="298415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l="-12903" r="-9677" b="-2653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0" name="弧線 89"/>
              <p:cNvSpPr/>
              <p:nvPr/>
            </p:nvSpPr>
            <p:spPr>
              <a:xfrm rot="20700000">
                <a:off x="4880900" y="4458348"/>
                <a:ext cx="819938" cy="807341"/>
              </a:xfrm>
              <a:prstGeom prst="arc">
                <a:avLst>
                  <a:gd name="adj1" fmla="val 16703910"/>
                  <a:gd name="adj2" fmla="val 0"/>
                </a:avLst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07" name="文字方塊 106"/>
            <p:cNvSpPr txBox="1"/>
            <p:nvPr/>
          </p:nvSpPr>
          <p:spPr>
            <a:xfrm>
              <a:off x="4720357" y="3549097"/>
              <a:ext cx="2417653" cy="365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</a:t>
              </a:r>
              <a:r>
                <a:rPr kumimoji="1" lang="zh-TW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光傳播模型的變數</a:t>
              </a:r>
              <a:r>
                <a:rPr kumimoji="1" lang="en-US" altLang="zh-TW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2822366" y="4201728"/>
            <a:ext cx="1121381" cy="390748"/>
            <a:chOff x="3224227" y="4393336"/>
            <a:chExt cx="1121381" cy="39074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矩形 1"/>
                <p:cNvSpPr/>
                <p:nvPr/>
              </p:nvSpPr>
              <p:spPr>
                <a:xfrm>
                  <a:off x="3652558" y="4393336"/>
                  <a:ext cx="628057" cy="3907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i="1">
                            <a:latin typeface="Cambria Math" charset="0"/>
                          </a:rPr>
                          <m:t>𝐼</m:t>
                        </m:r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𝑙𝑝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2558" y="4393336"/>
                  <a:ext cx="628057" cy="390748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文字方塊 62"/>
            <p:cNvSpPr txBox="1"/>
            <p:nvPr/>
          </p:nvSpPr>
          <p:spPr>
            <a:xfrm>
              <a:off x="3224227" y="4406783"/>
              <a:ext cx="11213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600" smtClean="0">
                  <a:latin typeface="+mj-ea"/>
                  <a:ea typeface="+mj-ea"/>
                </a:rPr>
                <a:t>電流</a:t>
              </a:r>
              <a:endParaRPr kumimoji="1" lang="zh-TW" altLang="en-US" sz="1600" dirty="0">
                <a:latin typeface="+mj-ea"/>
                <a:ea typeface="+mj-ea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3779942" y="5611245"/>
            <a:ext cx="2462469" cy="875811"/>
            <a:chOff x="4958355" y="5308816"/>
            <a:chExt cx="2462469" cy="87581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/>
                <p:cNvSpPr/>
                <p:nvPr/>
              </p:nvSpPr>
              <p:spPr>
                <a:xfrm>
                  <a:off x="4958355" y="5308816"/>
                  <a:ext cx="2462469" cy="697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TW" i="1">
                          <a:latin typeface="Cambria Math" charset="0"/>
                        </a:rPr>
                        <m:t>=</m:t>
                      </m:r>
                      <m:r>
                        <a:rPr lang="en-US" altLang="zh-TW" i="1">
                          <a:latin typeface="Cambria Math" charset="0"/>
                        </a:rPr>
                        <m:t>𝐶</m:t>
                      </m:r>
                    </m:oMath>
                  </a14:m>
                  <a:r>
                    <a:rPr lang="en-US" altLang="zh-TW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kumimoji="1" lang="en-US" altLang="zh-TW" i="1"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kumimoji="1" lang="en-US" altLang="zh-TW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func>
                                        <m:funcPr>
                                          <m:ctrlPr>
                                            <a:rPr kumimoji="1" lang="en-US" altLang="zh-TW" i="1">
                                              <a:latin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TW">
                                              <a:latin typeface="Cambria Math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TW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charset="0"/>
                                                </a:rPr>
                                                <m:t>𝑙𝑝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  <m:sup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𝑀</m:t>
                                      </m:r>
                                      <m:r>
                                        <a:rPr kumimoji="1" lang="en-US" altLang="zh-TW" i="1">
                                          <a:latin typeface="Cambria Math" charset="0"/>
                                        </a:rPr>
                                        <m:t>ℓ</m:t>
                                      </m:r>
                                    </m:sup>
                                  </m:sSup>
                                  <m:r>
                                    <a:rPr kumimoji="1" lang="en-US" altLang="zh-TW" i="1">
                                      <a:latin typeface="Cambria Math" charset="0"/>
                                    </a:rPr>
                                    <m:t>×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1" lang="en-US" altLang="zh-TW">
                                      <a:latin typeface="Cambria Math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srgbClr val="FF0000"/>
                                          </a:solidFill>
                                          <a:latin typeface="Cambria Math" charset="0"/>
                                        </a:rPr>
                                        <m:t>𝑙𝑝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𝑀𝑝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1" lang="en-US" altLang="zh-TW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𝑙𝑝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a14:m>
                  <a:endParaRPr lang="zh-TW" altLang="en-US" dirty="0"/>
                </a:p>
              </p:txBody>
            </p:sp>
          </mc:Choice>
          <mc:Fallback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8355" y="5308816"/>
                  <a:ext cx="2462469" cy="697563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直線接點 64"/>
            <p:cNvCxnSpPr/>
            <p:nvPr/>
          </p:nvCxnSpPr>
          <p:spPr>
            <a:xfrm>
              <a:off x="5437553" y="5737312"/>
              <a:ext cx="54763" cy="13164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/>
            <p:cNvSpPr txBox="1"/>
            <p:nvPr/>
          </p:nvSpPr>
          <p:spPr>
            <a:xfrm>
              <a:off x="5250055" y="5876850"/>
              <a:ext cx="1121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常數</a:t>
              </a:r>
              <a:endParaRPr kumimoji="1"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020804" y="3843310"/>
            <a:ext cx="4971873" cy="1254468"/>
            <a:chOff x="4020804" y="3843310"/>
            <a:chExt cx="4971873" cy="1254468"/>
          </a:xfrm>
        </p:grpSpPr>
        <p:sp>
          <p:nvSpPr>
            <p:cNvPr id="13" name="矩形 12"/>
            <p:cNvSpPr/>
            <p:nvPr/>
          </p:nvSpPr>
          <p:spPr>
            <a:xfrm>
              <a:off x="4020804" y="4110822"/>
              <a:ext cx="2159334" cy="625601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2000"/>
              </a:schemeClr>
            </a:solidFill>
            <a:ln>
              <a:solidFill>
                <a:srgbClr val="00B050">
                  <a:alpha val="3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6354410" y="4110822"/>
              <a:ext cx="1530741" cy="625601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2000"/>
              </a:schemeClr>
            </a:solidFill>
            <a:ln>
              <a:solidFill>
                <a:srgbClr val="C00000">
                  <a:alpha val="3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8074473" y="4110822"/>
              <a:ext cx="477143" cy="860602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solidFill>
                <a:schemeClr val="bg1">
                  <a:lumMod val="65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5" name="文字方塊 84"/>
            <p:cNvSpPr txBox="1"/>
            <p:nvPr/>
          </p:nvSpPr>
          <p:spPr>
            <a:xfrm>
              <a:off x="4602740" y="3844835"/>
              <a:ext cx="1121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400" dirty="0" smtClean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LED</a:t>
              </a:r>
              <a:r>
                <a:rPr kumimoji="1" lang="zh-TW" altLang="en-US" sz="1400" dirty="0" smtClean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rPr>
                <a:t>模型</a:t>
              </a:r>
              <a:endParaRPr kumimoji="1" lang="zh-TW" altLang="en-US" sz="14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6621199" y="3856906"/>
              <a:ext cx="1121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400">
                  <a:solidFill>
                    <a:srgbClr val="C00000"/>
                  </a:solidFill>
                  <a:latin typeface="+mj-ea"/>
                  <a:ea typeface="+mj-ea"/>
                </a:rPr>
                <a:t>P</a:t>
              </a:r>
              <a:r>
                <a:rPr kumimoji="1" lang="en-US" altLang="zh-TW" sz="1400" smtClean="0">
                  <a:solidFill>
                    <a:srgbClr val="C00000"/>
                  </a:solidFill>
                  <a:latin typeface="+mj-ea"/>
                  <a:ea typeface="+mj-ea"/>
                </a:rPr>
                <a:t>D</a:t>
              </a:r>
              <a:r>
                <a:rPr kumimoji="1" lang="zh-TW" altLang="en-US" sz="1400" dirty="0" smtClean="0">
                  <a:solidFill>
                    <a:srgbClr val="C00000"/>
                  </a:solidFill>
                  <a:latin typeface="+mj-ea"/>
                  <a:ea typeface="+mj-ea"/>
                </a:rPr>
                <a:t>模型</a:t>
              </a:r>
              <a:endParaRPr kumimoji="1" lang="zh-TW" altLang="en-US" sz="14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87" name="文字方塊 86"/>
            <p:cNvSpPr txBox="1"/>
            <p:nvPr/>
          </p:nvSpPr>
          <p:spPr>
            <a:xfrm>
              <a:off x="7871296" y="3843310"/>
              <a:ext cx="1121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距離影響</a:t>
              </a:r>
              <a:endParaRPr kumimoji="1" lang="zh-TW" altLang="en-US" sz="1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5224430" y="4204665"/>
              <a:ext cx="2646865" cy="893113"/>
              <a:chOff x="5286703" y="4511586"/>
              <a:chExt cx="2646865" cy="893113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5286703" y="4511586"/>
                <a:ext cx="940658" cy="4887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1">
                    <a:shade val="50000"/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6931779" y="4511586"/>
                <a:ext cx="1001789" cy="48871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1">
                    <a:shade val="50000"/>
                    <a:alpha val="6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69" name="直線接點 68"/>
              <p:cNvCxnSpPr/>
              <p:nvPr/>
            </p:nvCxnSpPr>
            <p:spPr>
              <a:xfrm>
                <a:off x="5684945" y="4997528"/>
                <a:ext cx="243382" cy="167151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字方塊 69"/>
              <p:cNvSpPr txBox="1"/>
              <p:nvPr/>
            </p:nvSpPr>
            <p:spPr>
              <a:xfrm>
                <a:off x="5917663" y="5096922"/>
                <a:ext cx="1314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400" dirty="0" smtClean="0">
                    <a:solidFill>
                      <a:schemeClr val="accent1"/>
                    </a:solidFill>
                    <a:latin typeface="+mj-ea"/>
                    <a:ea typeface="+mj-ea"/>
                  </a:rPr>
                  <a:t>朗博輻射模型</a:t>
                </a:r>
                <a:endParaRPr kumimoji="1" lang="zh-TW" altLang="en-US" sz="1400" dirty="0">
                  <a:solidFill>
                    <a:schemeClr val="accent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71" name="直線接點 70"/>
              <p:cNvCxnSpPr>
                <a:stCxn id="68" idx="2"/>
              </p:cNvCxnSpPr>
              <p:nvPr/>
            </p:nvCxnSpPr>
            <p:spPr>
              <a:xfrm flipH="1">
                <a:off x="7131742" y="5000305"/>
                <a:ext cx="300932" cy="164374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3681438" y="4140406"/>
                <a:ext cx="4997842" cy="800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𝑃𝑡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ℓ+1)</m:t>
                          </m:r>
                        </m:num>
                        <m:den>
                          <m:r>
                            <a:rPr kumimoji="1" lang="en-US" altLang="zh-TW" i="1">
                              <a:latin typeface="Cambria Math" charset="0"/>
                            </a:rPr>
                            <m:t>2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𝑙𝑝</m:t>
                                  </m:r>
                                </m:sub>
                              </m:sSub>
                            </m:e>
                          </m:func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𝑀</m:t>
                          </m:r>
                          <m:r>
                            <a:rPr kumimoji="1" lang="en-US" altLang="zh-TW" i="1">
                              <a:latin typeface="Cambria Math" charset="0"/>
                            </a:rPr>
                            <m:t>ℓ</m:t>
                          </m:r>
                        </m:sup>
                      </m:sSup>
                      <m:sSup>
                        <m:sSup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× 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𝑅𝑒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TW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𝑙𝑝</m:t>
                                  </m:r>
                                </m:sub>
                              </m:sSub>
                            </m:e>
                          </m:func>
                        </m:e>
                        <m:sup>
                          <m:r>
                            <a:rPr kumimoji="1" lang="en-US" altLang="zh-TW" i="1">
                              <a:latin typeface="Cambria Math" charset="0"/>
                            </a:rPr>
                            <m:t>𝑀𝑝</m:t>
                          </m:r>
                        </m:sup>
                      </m:sSup>
                      <m:r>
                        <a:rPr kumimoji="1" lang="en-US" altLang="zh-TW" b="0" i="1" smtClean="0">
                          <a:latin typeface="Cambria Math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kumimoji="1" lang="en-US" altLang="zh-TW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𝑙𝑝</m:t>
                                  </m:r>
                                </m:sub>
                                <m:sup/>
                              </m:sSubSup>
                            </m:e>
                            <m:sup>
                              <m:r>
                                <a:rPr kumimoji="1" lang="en-US" altLang="zh-TW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dirty="0" smtClean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438" y="4140406"/>
                <a:ext cx="4997842" cy="80054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9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283666" y="886175"/>
            <a:ext cx="4407958" cy="3742147"/>
            <a:chOff x="628650" y="1060862"/>
            <a:chExt cx="4111159" cy="3490179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1060862"/>
              <a:ext cx="4111159" cy="3389808"/>
            </a:xfrm>
            <a:prstGeom prst="rect">
              <a:avLst/>
            </a:prstGeom>
          </p:spPr>
        </p:pic>
        <p:sp>
          <p:nvSpPr>
            <p:cNvPr id="38" name="文字方塊 37"/>
            <p:cNvSpPr txBox="1"/>
            <p:nvPr/>
          </p:nvSpPr>
          <p:spPr>
            <a:xfrm>
              <a:off x="1299427" y="4292693"/>
              <a:ext cx="3020183" cy="258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幾何變數以硬體組態與轉換矩陣表示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光傳播模型：以兩座標系表示</a:t>
            </a:r>
            <a:endParaRPr kumimoji="1"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691624" y="1224697"/>
            <a:ext cx="40372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600" b="1" u="sng" dirty="0" smtClean="0">
                <a:latin typeface="+mj-ea"/>
                <a:ea typeface="+mj-ea"/>
              </a:rPr>
              <a:t>問題</a:t>
            </a:r>
            <a:r>
              <a:rPr kumimoji="1" lang="zh-TW" altLang="en-US" sz="1600" dirty="0" smtClean="0">
                <a:latin typeface="+mj-ea"/>
                <a:ea typeface="+mj-ea"/>
              </a:rPr>
              <a:t>：上頁幾何變數不考慮座標系關係</a:t>
            </a:r>
            <a:endParaRPr kumimoji="1" lang="en-US" altLang="zh-TW" sz="16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600" b="1" u="sng" dirty="0" smtClean="0">
                <a:latin typeface="+mj-ea"/>
                <a:ea typeface="+mj-ea"/>
              </a:rPr>
              <a:t>解法</a:t>
            </a:r>
            <a:r>
              <a:rPr kumimoji="1" lang="zh-TW" altLang="en-US" sz="1600" dirty="0" smtClean="0">
                <a:latin typeface="+mj-ea"/>
                <a:ea typeface="+mj-ea"/>
              </a:rPr>
              <a:t>：將幾何變數改以座標關係改寫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5778306" y="3607820"/>
                <a:ext cx="2007794" cy="510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it-IT" altLang="zh-TW" sz="1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it-IT" altLang="zh-TW" sz="1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it-IT" altLang="zh-TW" sz="1400" b="0" i="0" smtClean="0">
                                  <a:latin typeface="Cambria Math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1" lang="it-IT" altLang="zh-TW" sz="14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(−</m:t>
                          </m:r>
                          <m:f>
                            <m:fPr>
                              <m:ctrlPr>
                                <a:rPr kumimoji="1" lang="en-US" altLang="zh-TW" sz="1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Pre>
                                <m:sPrePr>
                                  <m:ctrlP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1400" b="0" i="1" smtClean="0">
                                      <a:latin typeface="Cambria Math" charset="0"/>
                                    </a:rPr>
                                    <m:t>𝑃𝐿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1" i="1" smtClean="0">
                                          <a:latin typeface="Cambria Math" charset="0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altLang="zh-TW" sz="1400" b="0" i="1" smtClean="0">
                                      <a:latin typeface="Cambria Math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TW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1" i="1" smtClean="0">
                                          <a:latin typeface="Cambria Math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charset="0"/>
                                        </a:rPr>
                                        <m:t>𝑙𝑝</m:t>
                                      </m:r>
                                    </m:sub>
                                  </m:sSub>
                                </m:e>
                              </m:sPre>
                            </m:num>
                            <m:den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400" b="1" i="1" smtClean="0">
                                      <a:latin typeface="Cambria Math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𝑙𝑝</m:t>
                                  </m:r>
                                </m:sub>
                              </m:sSub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||</m:t>
                              </m:r>
                            </m:den>
                          </m:f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306" y="3607820"/>
                <a:ext cx="2007794" cy="5107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/>
              <p:cNvSpPr txBox="1"/>
              <p:nvPr/>
            </p:nvSpPr>
            <p:spPr>
              <a:xfrm>
                <a:off x="5778306" y="2850965"/>
                <a:ext cx="1863907" cy="510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it-IT" altLang="zh-TW" sz="1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it-IT" altLang="zh-TW" sz="1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it-IT" altLang="zh-TW" sz="1400" b="0" i="0" smtClean="0">
                                  <a:latin typeface="Cambria Math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1" lang="it-IT" altLang="zh-TW" sz="14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(</m:t>
                          </m:r>
                          <m:f>
                            <m:fPr>
                              <m:ctrlPr>
                                <a:rPr kumimoji="1" lang="en-US" altLang="zh-TW" sz="1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Pre>
                                <m:sPrePr>
                                  <m:ctrlP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</m:ctrlPr>
                                </m:sPrePr>
                                <m:sub/>
                                <m:sup>
                                  <m:r>
                                    <a:rPr lang="en-US" altLang="zh-TW" sz="1400" b="0" i="1" smtClean="0">
                                      <a:latin typeface="Cambria Math" charset="0"/>
                                    </a:rPr>
                                    <m:t>𝑃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TW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1" i="1" smtClean="0">
                                          <a:latin typeface="Cambria Math" charset="0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altLang="zh-TW" sz="1400" b="0" i="1" smtClean="0">
                                      <a:latin typeface="Cambria Math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altLang="zh-TW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1" i="1" smtClean="0">
                                          <a:latin typeface="Cambria Math" charset="0"/>
                                        </a:rPr>
                                        <m:t>𝑫</m:t>
                                      </m:r>
                                    </m:e>
                                    <m:sub>
                                      <m:r>
                                        <a:rPr lang="en-US" altLang="zh-TW" sz="1400" b="0" i="1" smtClean="0">
                                          <a:latin typeface="Cambria Math" charset="0"/>
                                        </a:rPr>
                                        <m:t>𝑙𝑝</m:t>
                                      </m:r>
                                    </m:sub>
                                  </m:sSub>
                                </m:e>
                              </m:sPre>
                            </m:num>
                            <m:den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400" b="1" i="1" smtClean="0">
                                      <a:latin typeface="Cambria Math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𝑙𝑝</m:t>
                                  </m:r>
                                </m:sub>
                              </m:sSub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||</m:t>
                              </m:r>
                            </m:den>
                          </m:f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306" y="2850965"/>
                <a:ext cx="1863907" cy="5107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/>
              <p:cNvSpPr txBox="1"/>
              <p:nvPr/>
            </p:nvSpPr>
            <p:spPr>
              <a:xfrm>
                <a:off x="5987508" y="2396023"/>
                <a:ext cx="1462259" cy="249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400" b="1" i="1" smtClean="0"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charset="0"/>
                        </a:rPr>
                        <m:t>=</m:t>
                      </m:r>
                      <m:sPre>
                        <m:sPrePr>
                          <m:ctrlPr>
                            <a:rPr kumimoji="1" lang="en-US" altLang="zh-TW" sz="1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1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altLang="zh-TW" sz="14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TW" sz="1400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</m:e>
                      </m:sPre>
                      <m:r>
                        <a:rPr lang="en-US" altLang="zh-TW" sz="1400" b="0" i="1" smtClean="0">
                          <a:latin typeface="Cambria Math" charset="0"/>
                        </a:rPr>
                        <m:t>−</m:t>
                      </m:r>
                      <m:sPre>
                        <m:sPrePr>
                          <m:ctrlPr>
                            <a:rPr kumimoji="1" lang="en-US" altLang="zh-TW" sz="1400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1400" i="1">
                              <a:latin typeface="Cambria Math" charset="0"/>
                            </a:rPr>
                            <m:t>𝑃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latin typeface="Cambria Math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charset="0"/>
                                </a:rPr>
                                <m:t>𝑝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508" y="2396023"/>
                <a:ext cx="1462259" cy="249364"/>
              </a:xfrm>
              <a:prstGeom prst="rect">
                <a:avLst/>
              </a:prstGeom>
              <a:blipFill rotWithShape="0">
                <a:blip r:embed="rId6"/>
                <a:stretch>
                  <a:fillRect l="-2083" r="-417" b="-24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群組 62"/>
          <p:cNvGrpSpPr/>
          <p:nvPr/>
        </p:nvGrpSpPr>
        <p:grpSpPr>
          <a:xfrm>
            <a:off x="745016" y="4801356"/>
            <a:ext cx="7513223" cy="1476658"/>
            <a:chOff x="680232" y="4997291"/>
            <a:chExt cx="7513223" cy="1476658"/>
          </a:xfrm>
        </p:grpSpPr>
        <p:grpSp>
          <p:nvGrpSpPr>
            <p:cNvPr id="39" name="群組 38"/>
            <p:cNvGrpSpPr/>
            <p:nvPr/>
          </p:nvGrpSpPr>
          <p:grpSpPr>
            <a:xfrm>
              <a:off x="748275" y="4997291"/>
              <a:ext cx="7445180" cy="1009906"/>
              <a:chOff x="633611" y="5035742"/>
              <a:chExt cx="7445180" cy="100990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" name="文字方塊 1"/>
                  <p:cNvSpPr txBox="1"/>
                  <p:nvPr/>
                </p:nvSpPr>
                <p:spPr>
                  <a:xfrm>
                    <a:off x="633611" y="5269795"/>
                    <a:ext cx="7445180" cy="7758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𝐼</m:t>
                          </m:r>
                          <m:sSub>
                            <m:sSubPr>
                              <m:ctrlPr>
                                <a:rPr kumimoji="1" lang="en-US" altLang="zh-TW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×</m:t>
                          </m:r>
                          <m:f>
                            <m:fPr>
                              <m:ctrlPr>
                                <a:rPr kumimoji="1" lang="en-US" altLang="zh-TW" sz="1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zh-TW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sz="1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Pre>
                                        <m:sPrePr>
                                          <m:ctrlPr>
                                            <a:rPr kumimoji="1" lang="en-US" altLang="zh-TW" sz="1400" i="1">
                                              <a:latin typeface="Cambria Math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en-US" altLang="zh-TW" sz="1400" i="1">
                                              <a:latin typeface="Cambria Math" charset="0"/>
                                            </a:rPr>
                                            <m:t>𝑃𝐿</m:t>
                                          </m:r>
                                        </m:sup>
                                        <m:e>
                                          <m:r>
                                            <a:rPr lang="en-US" altLang="zh-TW" sz="1400" b="1" i="1">
                                              <a:latin typeface="Cambria Math" charset="0"/>
                                            </a:rPr>
                                            <m:t>𝑹𝒐</m:t>
                                          </m:r>
                                        </m:e>
                                      </m:sPre>
                                      <m:sPre>
                                        <m:sPrePr>
                                          <m:ctrlPr>
                                            <a:rPr kumimoji="1" lang="en-US" altLang="zh-TW" sz="1400" i="1">
                                              <a:latin typeface="Cambria Math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en-US" altLang="zh-TW" sz="1400" i="1">
                                              <a:latin typeface="Cambria Math" charset="0"/>
                                            </a:rPr>
                                            <m:t>𝐿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400" b="1" i="1" smtClean="0">
                                                  <a:latin typeface="Cambria Math" charset="0"/>
                                                </a:rPr>
                                                <m:t>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b="0" i="1" smtClean="0">
                                                  <a:latin typeface="Cambria Math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sPre>
                                      <m:r>
                                        <a:rPr lang="en-US" altLang="zh-TW" sz="1400" b="0" i="1" smtClean="0">
                                          <a:latin typeface="Cambria Math" charset="0"/>
                                        </a:rPr>
                                        <m:t>⋅</m:t>
                                      </m:r>
                                      <m:d>
                                        <m:dPr>
                                          <m:ctrlPr>
                                            <a:rPr kumimoji="1" lang="is-IS" altLang="zh-TW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TW" sz="14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Pre>
                                                <m:sPrePr>
                                                  <m:ctrlPr>
                                                    <a:rPr kumimoji="1"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PrePr>
                                                <m:sub/>
                                                <m:sup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𝑃𝐿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lang="en-US" altLang="zh-TW" sz="1400" b="1" i="1">
                                                      <a:latin typeface="Cambria Math" charset="0"/>
                                                    </a:rPr>
                                                    <m:t>𝑹𝒐</m:t>
                                                  </m:r>
                                                </m:e>
                                              </m:sPre>
                                              <m:sPre>
                                                <m:sPrePr>
                                                  <m:ctrlPr>
                                                    <a:rPr kumimoji="1"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PrePr>
                                                <m:sub/>
                                                <m:sup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𝑃𝐿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TW" sz="14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TW" sz="1400" b="1" i="1">
                                                          <a:latin typeface="Cambria Math" charset="0"/>
                                                        </a:rPr>
                                                        <m:t>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TW" sz="1400" i="1">
                                                          <a:latin typeface="Cambria Math" charset="0"/>
                                                        </a:rPr>
                                                        <m:t>𝑙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sPre>
                                              <m:r>
                                                <a:rPr lang="en-US" altLang="zh-TW" sz="1400" i="1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  <m:sPre>
                                                <m:sPrePr>
                                                  <m:ctrlPr>
                                                    <a:rPr kumimoji="1"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PrePr>
                                                <m:sub/>
                                                <m:sup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𝑃𝐿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lang="en-US" altLang="zh-TW" sz="1400" b="1" i="1" smtClean="0">
                                                      <a:latin typeface="Cambria Math" charset="0"/>
                                                    </a:rPr>
                                                    <m:t>𝑻</m:t>
                                                  </m:r>
                                                </m:e>
                                              </m:sPre>
                                            </m:e>
                                          </m:d>
                                          <m:r>
                                            <a:rPr kumimoji="1" lang="en-US" altLang="zh-TW" sz="14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Pre>
                                            <m:sPrePr>
                                              <m:ctrlPr>
                                                <a:rPr kumimoji="1" lang="en-US" altLang="zh-TW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PrePr>
                                            <m:sub/>
                                            <m:sup>
                                              <m:r>
                                                <a:rPr lang="en-US" altLang="zh-TW" sz="1400" i="1">
                                                  <a:latin typeface="Cambria Math" charset="0"/>
                                                </a:rPr>
                                                <m:t>𝑃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400" b="1" i="1">
                                                      <a:latin typeface="Cambria Math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sPre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𝑀</m:t>
                                  </m:r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ℓ</m:t>
                                  </m:r>
                                </m:sup>
                              </m:sSup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kumimoji="1" lang="en-US" altLang="zh-TW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kumimoji="1" lang="en-US" altLang="zh-TW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Pre>
                                        <m:sPrePr>
                                          <m:ctrlPr>
                                            <a:rPr kumimoji="1" lang="en-US" altLang="zh-TW" sz="1400" i="1">
                                              <a:latin typeface="Cambria Math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kumimoji="1" lang="en-US" altLang="zh-TW" sz="1400" b="0" i="1" smtClean="0">
                                              <a:latin typeface="Cambria Math" charset="0"/>
                                            </a:rPr>
                                            <m:t>𝑃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1400" b="1" i="1" smtClean="0">
                                                  <a:latin typeface="Cambria Math" charset="0"/>
                                                </a:rPr>
                                                <m:t>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1400" b="0" i="1" smtClean="0"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sPre>
                                      <m:r>
                                        <a:rPr lang="en-US" altLang="zh-TW" sz="1400" i="1">
                                          <a:latin typeface="Cambria Math" charset="0"/>
                                        </a:rPr>
                                        <m:t>⋅</m:t>
                                      </m:r>
                                      <m:d>
                                        <m:dPr>
                                          <m:ctrlPr>
                                            <a:rPr kumimoji="1" lang="is-IS" altLang="zh-TW" sz="1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TW" sz="14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Pre>
                                                <m:sPrePr>
                                                  <m:ctrlPr>
                                                    <a:rPr kumimoji="1"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PrePr>
                                                <m:sub/>
                                                <m:sup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𝑃𝐿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lang="en-US" altLang="zh-TW" sz="1400" b="1" i="1">
                                                      <a:latin typeface="Cambria Math" charset="0"/>
                                                    </a:rPr>
                                                    <m:t>𝑹𝒐</m:t>
                                                  </m:r>
                                                </m:e>
                                              </m:sPre>
                                              <m:sPre>
                                                <m:sPrePr>
                                                  <m:ctrlPr>
                                                    <a:rPr kumimoji="1"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PrePr>
                                                <m:sub/>
                                                <m:sup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𝑃𝐿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TW" sz="14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TW" sz="1400" b="1" i="1">
                                                          <a:latin typeface="Cambria Math" charset="0"/>
                                                        </a:rPr>
                                                        <m:t>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TW" sz="1400" i="1">
                                                          <a:latin typeface="Cambria Math" charset="0"/>
                                                        </a:rPr>
                                                        <m:t>𝑙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sPre>
                                              <m:r>
                                                <a:rPr lang="en-US" altLang="zh-TW" sz="1400" i="1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  <m:sPre>
                                                <m:sPrePr>
                                                  <m:ctrlPr>
                                                    <a:rPr kumimoji="1"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PrePr>
                                                <m:sub/>
                                                <m:sup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𝑃𝐿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lang="en-US" altLang="zh-TW" sz="1400" b="1" i="1" smtClean="0">
                                                      <a:latin typeface="Cambria Math" charset="0"/>
                                                    </a:rPr>
                                                    <m:t>𝑻</m:t>
                                                  </m:r>
                                                </m:e>
                                              </m:sPre>
                                            </m:e>
                                          </m:d>
                                          <m:r>
                                            <a:rPr kumimoji="1" lang="en-US" altLang="zh-TW" sz="1400" i="1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Pre>
                                            <m:sPrePr>
                                              <m:ctrlPr>
                                                <a:rPr kumimoji="1" lang="en-US" altLang="zh-TW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PrePr>
                                            <m:sub/>
                                            <m:sup>
                                              <m:r>
                                                <a:rPr lang="en-US" altLang="zh-TW" sz="1400" i="1">
                                                  <a:latin typeface="Cambria Math" charset="0"/>
                                                </a:rPr>
                                                <m:t>𝑃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400" b="1" i="1">
                                                      <a:latin typeface="Cambria Math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sPre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TW" sz="1400" i="1">
                                      <a:latin typeface="Cambria Math" charset="0"/>
                                    </a:rPr>
                                    <m:t>𝑀</m:t>
                                  </m:r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TW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zh-TW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ctrlPr>
                                                <a:rPr kumimoji="1" lang="en-US" altLang="zh-TW" sz="1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Pre>
                                                <m:sPrePr>
                                                  <m:ctrlPr>
                                                    <a:rPr kumimoji="1"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PrePr>
                                                <m:sub/>
                                                <m:sup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𝑃𝐿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lang="en-US" altLang="zh-TW" sz="1400" b="1" i="1" smtClean="0">
                                                      <a:latin typeface="Cambria Math" charset="0"/>
                                                    </a:rPr>
                                                    <m:t>𝑹𝒐</m:t>
                                                  </m:r>
                                                </m:e>
                                              </m:sPre>
                                              <m:sPre>
                                                <m:sPrePr>
                                                  <m:ctrlPr>
                                                    <a:rPr kumimoji="1"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PrePr>
                                                <m:sub/>
                                                <m:sup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𝑃</m:t>
                                                  </m:r>
                                                  <m:r>
                                                    <a:rPr lang="en-US" altLang="zh-TW" sz="1400" b="0" i="1" smtClean="0">
                                                      <a:latin typeface="Cambria Math" charset="0"/>
                                                    </a:rPr>
                                                    <m:t>𝐿</m:t>
                                                  </m:r>
                                                </m:sup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TW" sz="1400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TW" sz="1400" b="1" i="1" smtClean="0">
                                                          <a:latin typeface="Cambria Math" charset="0"/>
                                                        </a:rPr>
                                                        <m:t>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TW" sz="1400" b="0" i="1" smtClean="0">
                                                          <a:latin typeface="Cambria Math" charset="0"/>
                                                        </a:rPr>
                                                        <m:t>𝑙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sPre>
                                              <m:r>
                                                <a:rPr lang="en-US" altLang="zh-TW" sz="1400" b="0" i="1" smtClean="0">
                                                  <a:latin typeface="Cambria Math" charset="0"/>
                                                </a:rPr>
                                                <m:t>+</m:t>
                                              </m:r>
                                              <m:sPre>
                                                <m:sPrePr>
                                                  <m:ctrlPr>
                                                    <a:rPr kumimoji="1"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PrePr>
                                                <m:sub/>
                                                <m:sup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𝑃</m:t>
                                                  </m:r>
                                                  <m:r>
                                                    <a:rPr lang="en-US" altLang="zh-TW" sz="1400" b="0" i="1" smtClean="0">
                                                      <a:latin typeface="Cambria Math" charset="0"/>
                                                    </a:rPr>
                                                    <m:t>𝐿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a:rPr lang="en-US" altLang="zh-TW" sz="1400" b="1" i="1" smtClean="0">
                                                      <a:latin typeface="Cambria Math" charset="0"/>
                                                    </a:rPr>
                                                    <m:t>𝑻</m:t>
                                                  </m:r>
                                                </m:e>
                                              </m:sPre>
                                            </m:e>
                                          </m:d>
                                          <m:r>
                                            <a:rPr kumimoji="1" lang="en-US" altLang="zh-TW" sz="1400" b="0" i="1" smtClean="0">
                                              <a:latin typeface="Cambria Math" charset="0"/>
                                            </a:rPr>
                                            <m:t>−</m:t>
                                          </m:r>
                                          <m:sPre>
                                            <m:sPrePr>
                                              <m:ctrlPr>
                                                <a:rPr kumimoji="1" lang="en-US" altLang="zh-TW" sz="1400" i="1">
                                                  <a:latin typeface="Cambria Math" charset="0"/>
                                                </a:rPr>
                                              </m:ctrlPr>
                                            </m:sPrePr>
                                            <m:sub/>
                                            <m:sup>
                                              <m:r>
                                                <a:rPr lang="en-US" altLang="zh-TW" sz="1400" i="1">
                                                  <a:latin typeface="Cambria Math" charset="0"/>
                                                </a:rPr>
                                                <m:t>𝑃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TW" sz="1400" b="1" i="1" smtClean="0">
                                                      <a:latin typeface="Cambria Math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TW" sz="1400" i="1">
                                                      <a:latin typeface="Cambria Math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sPre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2+</m:t>
                                  </m:r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𝑀</m:t>
                                  </m:r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ℓ+</m:t>
                                  </m:r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𝑀𝑝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kumimoji="1" lang="zh-TW" altLang="en-US" sz="1400" dirty="0"/>
                  </a:p>
                </p:txBody>
              </p:sp>
            </mc:Choice>
            <mc:Fallback>
              <p:sp>
                <p:nvSpPr>
                  <p:cNvPr id="2" name="文字方塊 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611" y="5269795"/>
                    <a:ext cx="7445180" cy="775853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78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" name="群組 20"/>
              <p:cNvGrpSpPr/>
              <p:nvPr/>
            </p:nvGrpSpPr>
            <p:grpSpPr>
              <a:xfrm>
                <a:off x="3641014" y="5035742"/>
                <a:ext cx="3430449" cy="985085"/>
                <a:chOff x="3641014" y="5007175"/>
                <a:chExt cx="3430449" cy="985085"/>
              </a:xfrm>
            </p:grpSpPr>
            <p:sp>
              <p:nvSpPr>
                <p:cNvPr id="24" name="矩形 23"/>
                <p:cNvSpPr/>
                <p:nvPr/>
              </p:nvSpPr>
              <p:spPr>
                <a:xfrm>
                  <a:off x="3641014" y="5324121"/>
                  <a:ext cx="291155" cy="268773"/>
                </a:xfrm>
                <a:prstGeom prst="rect">
                  <a:avLst/>
                </a:prstGeom>
                <a:solidFill>
                  <a:schemeClr val="accent4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6734938" y="5311539"/>
                  <a:ext cx="336525" cy="264246"/>
                </a:xfrm>
                <a:prstGeom prst="rect">
                  <a:avLst/>
                </a:prstGeom>
                <a:solidFill>
                  <a:schemeClr val="accent4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4494946" y="5723487"/>
                  <a:ext cx="291155" cy="268773"/>
                </a:xfrm>
                <a:prstGeom prst="rect">
                  <a:avLst/>
                </a:prstGeom>
                <a:solidFill>
                  <a:schemeClr val="accent4">
                    <a:alpha val="2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4980888" y="5007175"/>
                  <a:ext cx="151746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200" b="1" dirty="0" smtClean="0">
                      <a:solidFill>
                        <a:schemeClr val="accent4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欲解之相對定位</a:t>
                  </a:r>
                  <a:endParaRPr lang="zh-TW" altLang="en-US" sz="1200" b="1" dirty="0">
                    <a:solidFill>
                      <a:schemeClr val="accent4">
                        <a:lumMod val="7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  <p:cxnSp>
              <p:nvCxnSpPr>
                <p:cNvPr id="33" name="直線箭頭接點 32"/>
                <p:cNvCxnSpPr/>
                <p:nvPr/>
              </p:nvCxnSpPr>
              <p:spPr>
                <a:xfrm>
                  <a:off x="6307998" y="5158878"/>
                  <a:ext cx="380708" cy="141776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箭頭接點 33"/>
                <p:cNvCxnSpPr>
                  <a:endCxn id="31" idx="0"/>
                </p:cNvCxnSpPr>
                <p:nvPr/>
              </p:nvCxnSpPr>
              <p:spPr>
                <a:xfrm flipH="1">
                  <a:off x="4640524" y="5284174"/>
                  <a:ext cx="525090" cy="439313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線箭頭接點 34"/>
                <p:cNvCxnSpPr>
                  <a:stCxn id="32" idx="1"/>
                </p:cNvCxnSpPr>
                <p:nvPr/>
              </p:nvCxnSpPr>
              <p:spPr>
                <a:xfrm flipH="1">
                  <a:off x="3956995" y="5145675"/>
                  <a:ext cx="1023893" cy="178446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0" name="矩形 39"/>
            <p:cNvSpPr/>
            <p:nvPr/>
          </p:nvSpPr>
          <p:spPr>
            <a:xfrm>
              <a:off x="680232" y="6135395"/>
              <a:ext cx="682915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600" b="1" u="sng" dirty="0" smtClean="0">
                  <a:latin typeface="+mj-ea"/>
                  <a:ea typeface="+mj-ea"/>
                </a:rPr>
                <a:t>結論</a:t>
              </a:r>
              <a:r>
                <a:rPr lang="zh-TW" altLang="en-US" sz="1600" dirty="0" smtClean="0">
                  <a:latin typeface="+mj-ea"/>
                  <a:ea typeface="+mj-ea"/>
                </a:rPr>
                <a:t>：此</a:t>
              </a:r>
              <a:r>
                <a:rPr lang="zh-TW" altLang="en-US" sz="1600" dirty="0">
                  <a:latin typeface="+mj-ea"/>
                  <a:ea typeface="+mj-ea"/>
                </a:rPr>
                <a:t>式非常複雜，難以求解定位，</a:t>
              </a:r>
              <a:r>
                <a:rPr lang="zh-TW" altLang="en-US" sz="1600" b="1" dirty="0">
                  <a:latin typeface="+mj-ea"/>
                  <a:ea typeface="+mj-ea"/>
                </a:rPr>
                <a:t>因此需透過限制以簡化此模型</a:t>
              </a:r>
              <a:r>
                <a:rPr lang="zh-TW" altLang="en-US" sz="1600" dirty="0">
                  <a:latin typeface="+mj-ea"/>
                  <a:ea typeface="+mj-ea"/>
                </a:rPr>
                <a:t>。</a:t>
              </a:r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4819972" y="2372817"/>
            <a:ext cx="1121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距離向量：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832462" y="2937614"/>
            <a:ext cx="1121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入射角：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847433" y="3683414"/>
            <a:ext cx="1121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出射角：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981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1"/>
              <p:cNvSpPr txBox="1">
                <a:spLocks/>
              </p:cNvSpPr>
              <p:nvPr/>
            </p:nvSpPr>
            <p:spPr>
              <a:xfrm>
                <a:off x="470315" y="1342728"/>
                <a:ext cx="4268313" cy="49804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1800" b="1" dirty="0" smtClean="0">
                    <a:solidFill>
                      <a:schemeClr val="tx1"/>
                    </a:solidFill>
                  </a:rPr>
                  <a:t>系統限制多</a:t>
                </a:r>
                <a:endParaRPr lang="en-US" altLang="zh-TW" sz="1800" b="1" dirty="0" smtClean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/>
                    </a:solidFill>
                  </a:rPr>
                  <a:t>忽略朗博次方</a:t>
                </a:r>
                <a:r>
                  <a:rPr lang="en-US" altLang="zh-TW" sz="1600" baseline="30000" dirty="0" smtClean="0">
                    <a:solidFill>
                      <a:schemeClr val="tx1"/>
                    </a:solidFill>
                  </a:rPr>
                  <a:t>[5]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/>
                    </a:solidFill>
                  </a:rPr>
                  <a:t>限制硬體規格相同</a:t>
                </a:r>
                <a:r>
                  <a:rPr lang="en-US" altLang="zh-TW" sz="1600" baseline="30000" dirty="0" smtClean="0">
                    <a:solidFill>
                      <a:schemeClr val="tx1"/>
                    </a:solidFill>
                  </a:rPr>
                  <a:t>[5]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/>
                    </a:solidFill>
                  </a:rPr>
                  <a:t>限制硬體放至於原點</a:t>
                </a:r>
                <a:r>
                  <a:rPr lang="en-US" altLang="zh-TW" sz="1600" baseline="30000" dirty="0" smtClean="0">
                    <a:solidFill>
                      <a:schemeClr val="tx1"/>
                    </a:solidFill>
                  </a:rPr>
                  <a:t>[31][36][37][38][42]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/>
                    </a:solidFill>
                  </a:rPr>
                  <a:t>限制硬體指向天頂角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zh-TW" altLang="en-US" sz="1600" dirty="0" smtClean="0">
                    <a:solidFill>
                      <a:schemeClr val="tx1"/>
                    </a:solidFill>
                  </a:rPr>
                  <a:t>相同</a:t>
                </a:r>
                <a:r>
                  <a:rPr lang="en-US" altLang="zh-TW" sz="1600" baseline="30000" dirty="0">
                    <a:solidFill>
                      <a:schemeClr val="tx1"/>
                    </a:solidFill>
                  </a:rPr>
                  <a:t>[36][37</a:t>
                </a:r>
                <a:r>
                  <a:rPr lang="en-US" altLang="zh-TW" sz="1600" baseline="30000" dirty="0" smtClean="0">
                    <a:solidFill>
                      <a:schemeClr val="tx1"/>
                    </a:solidFill>
                  </a:rPr>
                  <a:t>][38][42]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dirty="0" smtClean="0">
                    <a:solidFill>
                      <a:schemeClr val="tx1"/>
                    </a:solidFill>
                  </a:rPr>
                  <a:t>僅進行二維定位</a:t>
                </a:r>
                <a:r>
                  <a:rPr lang="en-US" altLang="zh-TW" sz="1600" baseline="30000" dirty="0" smtClean="0">
                    <a:solidFill>
                      <a:schemeClr val="tx1"/>
                    </a:solidFill>
                  </a:rPr>
                  <a:t>[5]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b="1" dirty="0" smtClean="0">
                    <a:solidFill>
                      <a:schemeClr val="tx1"/>
                    </a:solidFill>
                  </a:rPr>
                  <a:t>限制入射平面與出射平面需平行</a:t>
                </a:r>
                <a:r>
                  <a:rPr lang="en-US" altLang="zh-TW" sz="1600" baseline="30000" dirty="0" smtClean="0">
                    <a:solidFill>
                      <a:schemeClr val="tx1"/>
                    </a:solidFill>
                  </a:rPr>
                  <a:t>[32][36][37][38]</a:t>
                </a:r>
                <a:r>
                  <a:rPr lang="zh-TW" altLang="en-US" sz="1600" dirty="0" smtClean="0"/>
                  <a:t>：</a:t>
                </a:r>
                <a:r>
                  <a:rPr lang="zh-TW" altLang="en-US" sz="1600" dirty="0"/>
                  <a:t>量測單位還是目標單位都不能有傾斜的動作。</a:t>
                </a:r>
                <a:endParaRPr lang="en-US" altLang="zh-TW" sz="1600" baseline="30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內容版面配置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15" y="1342728"/>
                <a:ext cx="4268313" cy="4980466"/>
              </a:xfrm>
              <a:prstGeom prst="rect">
                <a:avLst/>
              </a:prstGeom>
              <a:blipFill rotWithShape="0">
                <a:blip r:embed="rId3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現今演算法的限制</a:t>
            </a:r>
            <a:endParaRPr kumimoji="1"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553678" y="3625083"/>
            <a:ext cx="39798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/>
              <a:t>[21 </a:t>
            </a:r>
            <a:r>
              <a:rPr lang="en-US" altLang="zh-TW" sz="800" dirty="0" err="1"/>
              <a:t>X.~Yu</a:t>
            </a:r>
            <a:r>
              <a:rPr lang="en-US" altLang="zh-TW" sz="800" dirty="0"/>
              <a:t>, </a:t>
            </a:r>
            <a:r>
              <a:rPr lang="en-US" altLang="zh-TW" sz="800" dirty="0" err="1"/>
              <a:t>J.~Wang</a:t>
            </a:r>
            <a:r>
              <a:rPr lang="en-US" altLang="zh-TW" sz="800" dirty="0"/>
              <a:t>, and </a:t>
            </a:r>
            <a:r>
              <a:rPr lang="en-US" altLang="zh-TW" sz="800" dirty="0" err="1"/>
              <a:t>H.~Lu</a:t>
            </a:r>
            <a:r>
              <a:rPr lang="en-US" altLang="zh-TW" sz="800" dirty="0"/>
              <a:t>, ``Indoor positioning system based on single led  using symmetrical optical receiver,'' in {\</a:t>
            </a:r>
            <a:r>
              <a:rPr lang="en-US" altLang="zh-TW" sz="800" dirty="0" err="1"/>
              <a:t>em</a:t>
            </a:r>
            <a:r>
              <a:rPr lang="en-US" altLang="zh-TW" sz="800" dirty="0"/>
              <a:t> Asia Communications and  Photonics Conference (ACP) 2018}, p.~Su2A.50, </a:t>
            </a:r>
            <a:r>
              <a:rPr lang="en-US" altLang="zh-TW" sz="800" dirty="0" err="1"/>
              <a:t>Optica</a:t>
            </a:r>
            <a:r>
              <a:rPr lang="en-US" altLang="zh-TW" sz="800" dirty="0"/>
              <a:t> Publishing Group, 2018.</a:t>
            </a:r>
            <a:endParaRPr lang="zh-TW" altLang="en-US" sz="800" dirty="0"/>
          </a:p>
        </p:txBody>
      </p:sp>
      <p:sp>
        <p:nvSpPr>
          <p:cNvPr id="8" name="矩形 7"/>
          <p:cNvSpPr/>
          <p:nvPr/>
        </p:nvSpPr>
        <p:spPr>
          <a:xfrm>
            <a:off x="9553677" y="3163418"/>
            <a:ext cx="39798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800" dirty="0" smtClean="0"/>
              <a:t>[20] </a:t>
            </a:r>
            <a:r>
              <a:rPr lang="zh-TW" altLang="en-US" sz="800" dirty="0" smtClean="0"/>
              <a:t>T</a:t>
            </a:r>
            <a:r>
              <a:rPr lang="zh-TW" altLang="en-US" sz="800" dirty="0"/>
              <a:t>.~Raharijaona, P.~Mignon, R.~Juston, L.~Kerhuel, and S.~Viollet, ``Hypercube:  A small lensless position sensing device for the tracking of flickering  infrared leds,'' {\em Sensors}, vol.~15, no.~7, pp.~16484--16502, 2015.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4634718" y="1131342"/>
            <a:ext cx="4385815" cy="4819432"/>
            <a:chOff x="5177862" y="367033"/>
            <a:chExt cx="3461378" cy="3233729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862" y="367033"/>
              <a:ext cx="3461378" cy="3027218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>
              <a:off x="5949492" y="3394251"/>
              <a:ext cx="2064139" cy="206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&lt;[38]</a:t>
              </a:r>
              <a:r>
                <a:rPr kumimoji="1" lang="zh-TW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的系統架構</a:t>
              </a:r>
              <a:r>
                <a:rPr kumimoji="1" lang="en-US" altLang="zh-TW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內容版面配置區 1"/>
              <p:cNvSpPr txBox="1">
                <a:spLocks/>
              </p:cNvSpPr>
              <p:nvPr/>
            </p:nvSpPr>
            <p:spPr>
              <a:xfrm>
                <a:off x="470314" y="1342728"/>
                <a:ext cx="4268313" cy="49804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TW" altLang="en-US" sz="1800" b="1" dirty="0" smtClean="0"/>
                  <a:t>系統限制多</a:t>
                </a:r>
                <a:endParaRPr lang="en-US" altLang="zh-TW" sz="1800" b="1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b="1" dirty="0" smtClean="0">
                    <a:solidFill>
                      <a:srgbClr val="FF0000"/>
                    </a:solidFill>
                  </a:rPr>
                  <a:t>忽略朗博次方</a:t>
                </a:r>
                <a:r>
                  <a:rPr lang="en-US" altLang="zh-TW" sz="1600" baseline="30000" dirty="0" smtClean="0"/>
                  <a:t>[5]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dirty="0" smtClean="0"/>
                  <a:t>限制硬體規格相同</a:t>
                </a:r>
                <a:r>
                  <a:rPr lang="en-US" altLang="zh-TW" sz="1600" baseline="30000" dirty="0" smtClean="0"/>
                  <a:t>[5]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dirty="0" smtClean="0"/>
                  <a:t>限制硬體放至於原點</a:t>
                </a:r>
                <a:r>
                  <a:rPr lang="en-US" altLang="zh-TW" sz="1600" baseline="30000" dirty="0" smtClean="0"/>
                  <a:t>[31][36][37][38][42]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b="1" dirty="0" smtClean="0">
                    <a:solidFill>
                      <a:srgbClr val="FF0000"/>
                    </a:solidFill>
                  </a:rPr>
                  <a:t>限制硬體指向天頂角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𝜶</m:t>
                    </m:r>
                  </m:oMath>
                </a14:m>
                <a:r>
                  <a:rPr lang="zh-TW" altLang="en-US" sz="1600" b="1" dirty="0" smtClean="0">
                    <a:solidFill>
                      <a:srgbClr val="FF0000"/>
                    </a:solidFill>
                  </a:rPr>
                  <a:t>相同</a:t>
                </a:r>
                <a:r>
                  <a:rPr lang="en-US" altLang="zh-TW" sz="1600" baseline="30000" dirty="0"/>
                  <a:t>[36][37</a:t>
                </a:r>
                <a:r>
                  <a:rPr lang="en-US" altLang="zh-TW" sz="1600" baseline="30000" dirty="0" smtClean="0"/>
                  <a:t>][38][42]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b="1" dirty="0" smtClean="0">
                    <a:solidFill>
                      <a:srgbClr val="FF0000"/>
                    </a:solidFill>
                  </a:rPr>
                  <a:t>僅進行二維定位</a:t>
                </a:r>
                <a:r>
                  <a:rPr lang="en-US" altLang="zh-TW" sz="1600" baseline="30000" dirty="0" smtClean="0"/>
                  <a:t>[5]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TW" altLang="en-US" sz="1600" b="1" dirty="0" smtClean="0">
                    <a:solidFill>
                      <a:srgbClr val="FF0000"/>
                    </a:solidFill>
                  </a:rPr>
                  <a:t>限制入射平面與出射平面需平行</a:t>
                </a:r>
                <a:r>
                  <a:rPr lang="en-US" altLang="zh-TW" sz="1600" baseline="30000" dirty="0"/>
                  <a:t>[32][36][37][38]</a:t>
                </a:r>
                <a:endParaRPr lang="en-US" altLang="zh-TW" sz="1600" dirty="0"/>
              </a:p>
              <a:p>
                <a:pPr lvl="1">
                  <a:lnSpc>
                    <a:spcPct val="150000"/>
                  </a:lnSpc>
                </a:pPr>
                <a:endParaRPr lang="en-US" altLang="zh-TW" sz="1600" baseline="30000" dirty="0" smtClean="0"/>
              </a:p>
            </p:txBody>
          </p:sp>
        </mc:Choice>
        <mc:Fallback xmlns="">
          <p:sp>
            <p:nvSpPr>
              <p:cNvPr id="15" name="內容版面配置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14" y="1342728"/>
                <a:ext cx="4268313" cy="4980466"/>
              </a:xfrm>
              <a:prstGeom prst="rect">
                <a:avLst/>
              </a:prstGeom>
              <a:blipFill rotWithShape="0">
                <a:blip r:embed="rId5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2322513" y="7317268"/>
            <a:ext cx="4572000" cy="161896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en-US" sz="1700" b="1">
                <a:solidFill>
                  <a:prstClr val="black"/>
                </a:solidFill>
              </a:rPr>
              <a:t>較少硬體實驗驗證</a:t>
            </a:r>
          </a:p>
          <a:p>
            <a:pPr lvl="1">
              <a:lnSpc>
                <a:spcPct val="150000"/>
              </a:lnSpc>
            </a:pPr>
            <a:r>
              <a:rPr lang="zh-TW" altLang="en-US" sz="1700" dirty="0">
                <a:solidFill>
                  <a:prstClr val="black"/>
                </a:solidFill>
              </a:rPr>
              <a:t>光通訊為較新的技術，因此使用的驅動器與</a:t>
            </a:r>
            <a:r>
              <a:rPr lang="en-US" altLang="zh-TW" sz="1700" dirty="0">
                <a:solidFill>
                  <a:prstClr val="black"/>
                </a:solidFill>
              </a:rPr>
              <a:t>LED</a:t>
            </a:r>
            <a:r>
              <a:rPr lang="zh-TW" altLang="en-US" sz="1700" dirty="0">
                <a:solidFill>
                  <a:prstClr val="black"/>
                </a:solidFill>
              </a:rPr>
              <a:t>等尚未被組合並商品化，硬體架設難故較高。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05403" y="5346349"/>
            <a:ext cx="32432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本研究</a:t>
            </a:r>
            <a:r>
              <a:rPr kumimoji="1" lang="zh-TW" altLang="en-US" sz="1600" smtClean="0">
                <a:latin typeface="+mj-ea"/>
                <a:ea typeface="+mj-ea"/>
              </a:rPr>
              <a:t>目標改善紅字標示的限制。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2321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38539"/>
            <a:ext cx="7886700" cy="754886"/>
          </a:xfrm>
          <a:solidFill>
            <a:schemeClr val="bg1"/>
          </a:solidFill>
        </p:spPr>
        <p:txBody>
          <a:bodyPr/>
          <a:lstStyle/>
          <a:p>
            <a:r>
              <a:rPr kumimoji="1" lang="zh-TW" altLang="en-US" dirty="0" smtClean="0"/>
              <a:t>提出定位演算法</a:t>
            </a:r>
            <a:endParaRPr kumimoji="1" lang="zh-TW" altLang="en-US" dirty="0"/>
          </a:p>
        </p:txBody>
      </p:sp>
      <p:sp>
        <p:nvSpPr>
          <p:cNvPr id="8" name="內容版面配置區 1"/>
          <p:cNvSpPr>
            <a:spLocks noGrp="1"/>
          </p:cNvSpPr>
          <p:nvPr>
            <p:ph idx="1"/>
          </p:nvPr>
        </p:nvSpPr>
        <p:spPr>
          <a:xfrm>
            <a:off x="595048" y="1395344"/>
            <a:ext cx="4739055" cy="258279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1800" b="1" u="sng" dirty="0" smtClean="0"/>
              <a:t>本研究演算法特色</a:t>
            </a:r>
            <a:r>
              <a:rPr lang="zh-TW" altLang="en-US" sz="1800" dirty="0" smtClean="0"/>
              <a:t>：</a:t>
            </a:r>
            <a:endParaRPr lang="en-US" altLang="zh-TW" sz="1800" dirty="0" smtClean="0"/>
          </a:p>
          <a:p>
            <a:pPr>
              <a:lnSpc>
                <a:spcPct val="150000"/>
              </a:lnSpc>
            </a:pPr>
            <a:r>
              <a:rPr lang="zh-TW" altLang="en-US" sz="1600" dirty="0" smtClean="0"/>
              <a:t>考量朗博次方</a:t>
            </a:r>
            <a:endParaRPr lang="en-US" altLang="zh-TW" sz="1600" dirty="0" smtClean="0"/>
          </a:p>
          <a:p>
            <a:pPr>
              <a:lnSpc>
                <a:spcPct val="150000"/>
              </a:lnSpc>
            </a:pPr>
            <a:r>
              <a:rPr lang="zh-TW" altLang="en-US" sz="1600" dirty="0" smtClean="0"/>
              <a:t>不限制硬體指向</a:t>
            </a:r>
            <a:endParaRPr lang="en-US" altLang="zh-TW" sz="1600" dirty="0" smtClean="0"/>
          </a:p>
          <a:p>
            <a:pPr>
              <a:lnSpc>
                <a:spcPct val="150000"/>
              </a:lnSpc>
            </a:pPr>
            <a:r>
              <a:rPr lang="zh-TW" altLang="en-US" sz="1600" b="1" dirty="0" smtClean="0">
                <a:solidFill>
                  <a:srgbClr val="FF0000"/>
                </a:solidFill>
              </a:rPr>
              <a:t>不限制入射平面與出射平面平行</a:t>
            </a:r>
            <a:endParaRPr lang="en-US" altLang="zh-TW" sz="16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 smtClean="0">
                <a:solidFill>
                  <a:srgbClr val="FF0000"/>
                </a:solidFill>
              </a:rPr>
              <a:t>可進行三維定位</a:t>
            </a:r>
            <a:endParaRPr lang="en-US" altLang="zh-TW" sz="1600" dirty="0">
              <a:solidFill>
                <a:srgbClr val="FF0000"/>
              </a:solidFill>
            </a:endParaRPr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628650" y="4281058"/>
            <a:ext cx="4739055" cy="14288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b="1" u="sng" dirty="0" smtClean="0"/>
              <a:t>演算法限制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altLang="zh-TW" sz="1900" dirty="0" smtClean="0"/>
              <a:t>LED</a:t>
            </a:r>
            <a:r>
              <a:rPr lang="zh-TW" altLang="en-US" sz="1900" dirty="0" smtClean="0"/>
              <a:t>硬體參數相同，</a:t>
            </a:r>
            <a:r>
              <a:rPr lang="en-US" altLang="zh-TW" sz="1900" dirty="0" smtClean="0"/>
              <a:t>PD</a:t>
            </a:r>
            <a:r>
              <a:rPr lang="zh-TW" altLang="en-US" sz="1900" dirty="0" smtClean="0"/>
              <a:t>亦然</a:t>
            </a:r>
            <a:endParaRPr lang="en-US" altLang="zh-TW" sz="1900" dirty="0" smtClean="0"/>
          </a:p>
          <a:p>
            <a:pPr>
              <a:lnSpc>
                <a:spcPct val="150000"/>
              </a:lnSpc>
            </a:pPr>
            <a:r>
              <a:rPr lang="zh-TW" altLang="en-US" sz="1900" dirty="0" smtClean="0"/>
              <a:t>硬體各自擺設於座標系原點</a:t>
            </a:r>
            <a:endParaRPr lang="en-US" altLang="zh-TW" sz="1900" dirty="0" smtClean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01" y="561333"/>
            <a:ext cx="3214849" cy="518632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935201" y="559376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&lt;LED</a:t>
            </a:r>
            <a:r>
              <a:rPr kumimoji="1"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座標系示意圖</a:t>
            </a:r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&gt;</a:t>
            </a:r>
            <a:endParaRPr kumimoji="1" lang="zh-TW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935202" y="2832204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&lt;PD</a:t>
            </a:r>
            <a:r>
              <a:rPr kumimoji="1"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座標系示意圖</a:t>
            </a:r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&gt;</a:t>
            </a:r>
            <a:endParaRPr kumimoji="1" lang="zh-TW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935201" y="3701143"/>
                <a:ext cx="5772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201" y="3701143"/>
                <a:ext cx="577209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7096099" y="3567075"/>
                <a:ext cx="5808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099" y="3567075"/>
                <a:ext cx="580800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6085723" y="4539304"/>
                <a:ext cx="5808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charset="0"/>
                        </a:rPr>
                        <m:t>𝐿𝐸</m:t>
                      </m:r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723" y="4539304"/>
                <a:ext cx="580800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900594" y="1256846"/>
                <a:ext cx="4932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𝑃</m:t>
                      </m:r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594" y="1256846"/>
                <a:ext cx="493212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061492" y="1122778"/>
                <a:ext cx="4930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𝑃𝐷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492" y="1122778"/>
                <a:ext cx="49301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061492" y="1529130"/>
                <a:ext cx="4930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𝑃𝐷</m:t>
                          </m:r>
                        </m:e>
                        <m:sub>
                          <m:r>
                            <a:rPr kumimoji="1" lang="en-US" altLang="zh-TW" sz="1200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1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492" y="1529130"/>
                <a:ext cx="493019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5513732" y="418285"/>
            <a:ext cx="2725964" cy="307777"/>
            <a:chOff x="5513732" y="418285"/>
            <a:chExt cx="2725964" cy="307777"/>
          </a:xfrm>
        </p:grpSpPr>
        <p:cxnSp>
          <p:nvCxnSpPr>
            <p:cNvPr id="5" name="直線箭頭接點 4"/>
            <p:cNvCxnSpPr/>
            <p:nvPr/>
          </p:nvCxnSpPr>
          <p:spPr>
            <a:xfrm flipH="1">
              <a:off x="5513732" y="577543"/>
              <a:ext cx="38686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5900594" y="418285"/>
              <a:ext cx="2339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以箭頭表示硬體位置與指向</a:t>
              </a:r>
              <a:endParaRPr kumimoji="1"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39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群組 36"/>
          <p:cNvGrpSpPr/>
          <p:nvPr/>
        </p:nvGrpSpPr>
        <p:grpSpPr>
          <a:xfrm>
            <a:off x="3630365" y="1525047"/>
            <a:ext cx="4561796" cy="5266310"/>
            <a:chOff x="3630365" y="1525047"/>
            <a:chExt cx="4561796" cy="526631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802" y="1525047"/>
              <a:ext cx="4394359" cy="4671225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 rot="1087423">
              <a:off x="3630365" y="5546538"/>
              <a:ext cx="2946383" cy="160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18694456">
              <a:off x="5683300" y="5238012"/>
              <a:ext cx="2946383" cy="160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 rot="16384872">
              <a:off x="6359652" y="3280875"/>
              <a:ext cx="2946383" cy="1603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54384" y="492406"/>
            <a:ext cx="7886700" cy="557727"/>
          </a:xfrm>
          <a:solidFill>
            <a:schemeClr val="bg1"/>
          </a:solidFill>
        </p:spPr>
        <p:txBody>
          <a:bodyPr/>
          <a:lstStyle/>
          <a:p>
            <a:r>
              <a:rPr kumimoji="1" lang="zh-TW" altLang="en-US" dirty="0" smtClean="0"/>
              <a:t>演算法流程</a:t>
            </a:r>
            <a:endParaRPr kumimoji="1"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538361" y="1325762"/>
            <a:ext cx="3071039" cy="4126036"/>
            <a:chOff x="4621765" y="1036632"/>
            <a:chExt cx="3071039" cy="4126036"/>
          </a:xfrm>
        </p:grpSpPr>
        <p:sp>
          <p:nvSpPr>
            <p:cNvPr id="15" name="文字方塊 14"/>
            <p:cNvSpPr txBox="1"/>
            <p:nvPr/>
          </p:nvSpPr>
          <p:spPr>
            <a:xfrm>
              <a:off x="4621765" y="2217650"/>
              <a:ext cx="25413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求解</a:t>
              </a:r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座標系方位</a:t>
              </a:r>
              <a:endParaRPr kumimoji="1" lang="en-US" altLang="zh-TW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         </a:t>
              </a:r>
              <a:r>
                <a:rPr kumimoji="1" lang="zh-TW" altLang="en-US" dirty="0" smtClean="0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3.2.2</a:t>
              </a:r>
              <a:r>
                <a:rPr kumimoji="1" lang="zh-TW" altLang="en-US" dirty="0" smtClean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4805193" y="1036632"/>
              <a:ext cx="28016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Step3. </a:t>
              </a:r>
              <a:r>
                <a:rPr kumimoji="1" lang="zh-TW" altLang="en-US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獲得各</a:t>
              </a:r>
              <a:r>
                <a:rPr kumimoji="1" lang="en-US" altLang="zh-TW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的</a:t>
              </a:r>
              <a:endParaRPr kumimoji="1" lang="en-US" altLang="zh-TW" sz="1600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電流強度資訊</a:t>
              </a:r>
              <a:endParaRPr kumimoji="1" lang="zh-TW" altLang="en-US" sz="16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799908" y="2176725"/>
              <a:ext cx="2633825" cy="76047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18" name="直線箭頭接點 17"/>
            <p:cNvCxnSpPr/>
            <p:nvPr/>
          </p:nvCxnSpPr>
          <p:spPr>
            <a:xfrm>
              <a:off x="6211315" y="1690210"/>
              <a:ext cx="0" cy="37689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/>
            <p:cNvSpPr txBox="1"/>
            <p:nvPr/>
          </p:nvSpPr>
          <p:spPr>
            <a:xfrm>
              <a:off x="4737788" y="3361624"/>
              <a:ext cx="21948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求解</a:t>
              </a:r>
              <a:r>
                <a:rPr kumimoji="1" lang="en-US" altLang="zh-TW" b="1" u="sng" dirty="0">
                  <a:latin typeface="Heiti TC Light" charset="-120"/>
                  <a:ea typeface="Heiti TC Light" charset="-120"/>
                  <a:cs typeface="Heiti TC Light" charset="-120"/>
                </a:rPr>
                <a:t>P</a:t>
              </a:r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D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座標系方位</a:t>
              </a:r>
              <a:endParaRPr kumimoji="1" lang="en-US" altLang="zh-TW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           </a:t>
              </a:r>
              <a:r>
                <a:rPr kumimoji="1" lang="zh-TW" altLang="en-US" dirty="0" smtClean="0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3.2.3</a:t>
              </a:r>
              <a:r>
                <a:rPr kumimoji="1" lang="zh-TW" altLang="en-US" dirty="0" smtClean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99908" y="3331438"/>
              <a:ext cx="2633825" cy="72004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22" name="直線箭頭接點 21"/>
            <p:cNvCxnSpPr/>
            <p:nvPr/>
          </p:nvCxnSpPr>
          <p:spPr>
            <a:xfrm>
              <a:off x="6211315" y="2925515"/>
              <a:ext cx="0" cy="37689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4729821" y="4516337"/>
              <a:ext cx="2962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求解距離</a:t>
              </a:r>
              <a:endParaRPr kumimoji="1" lang="en-US" altLang="zh-TW" b="1" u="sng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dirty="0" smtClean="0">
                  <a:latin typeface="Heiti TC Light" charset="-120"/>
                  <a:ea typeface="Heiti TC Light" charset="-120"/>
                  <a:cs typeface="Heiti TC Light" charset="-120"/>
                </a:rPr>
                <a:t>（</a:t>
              </a:r>
              <a:r>
                <a:rPr kumimoji="1" lang="en-US" altLang="zh-TW" dirty="0" smtClean="0">
                  <a:latin typeface="Heiti TC Light" charset="-120"/>
                  <a:ea typeface="Heiti TC Light" charset="-120"/>
                  <a:cs typeface="Heiti TC Light" charset="-120"/>
                </a:rPr>
                <a:t>3.2.4</a:t>
              </a:r>
              <a:r>
                <a:rPr kumimoji="1" lang="zh-TW" altLang="en-US" dirty="0" smtClean="0">
                  <a:latin typeface="Heiti TC Light" charset="-120"/>
                  <a:ea typeface="Heiti TC Light" charset="-120"/>
                  <a:cs typeface="Heiti TC Light" charset="-120"/>
                </a:rPr>
                <a:t>章）</a:t>
              </a:r>
              <a:endParaRPr kumimoji="1" lang="zh-TW" altLang="en-US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805193" y="4457118"/>
              <a:ext cx="2633825" cy="69200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1400"/>
            </a:p>
          </p:txBody>
        </p:sp>
        <p:cxnSp>
          <p:nvCxnSpPr>
            <p:cNvPr id="25" name="直線箭頭接點 24"/>
            <p:cNvCxnSpPr/>
            <p:nvPr/>
          </p:nvCxnSpPr>
          <p:spPr>
            <a:xfrm>
              <a:off x="6216600" y="4067368"/>
              <a:ext cx="0" cy="376891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w="lg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655814"/>
                  </p:ext>
                </p:extLst>
              </p:nvPr>
            </p:nvGraphicFramePr>
            <p:xfrm>
              <a:off x="6830784" y="219682"/>
              <a:ext cx="2031531" cy="1480204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673555"/>
                    <a:gridCol w="1357976"/>
                  </a:tblGrid>
                  <a:tr h="2543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符號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座標轉換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charset="0"/>
                                    <a:ea typeface="+mj-ea"/>
                                  </a:rPr>
                                  <m:t>𝑻</m:t>
                                </m:r>
                              </m:oMath>
                            </m:oMathPara>
                          </a14:m>
                          <a:endParaRPr lang="zh-TW" altLang="en-US" sz="1400" b="1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400" dirty="0" smtClean="0">
                              <a:latin typeface="+mj-ea"/>
                              <a:ea typeface="+mj-ea"/>
                            </a:rPr>
                            <a:t>平移向量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charset="0"/>
                                    <a:ea typeface="+mj-ea"/>
                                  </a:rPr>
                                  <m:t>𝑻𝒗</m:t>
                                </m:r>
                              </m:oMath>
                            </m:oMathPara>
                          </a14:m>
                          <a:endParaRPr lang="zh-TW" altLang="en-US" sz="1400" b="1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400" dirty="0" smtClean="0">
                              <a:latin typeface="+mj-ea"/>
                              <a:ea typeface="+mj-ea"/>
                            </a:rPr>
                            <a:t>相對方位</a:t>
                          </a:r>
                          <a:endParaRPr lang="en-US" altLang="zh-TW" sz="1400" dirty="0" smtClean="0">
                            <a:latin typeface="+mj-ea"/>
                            <a:ea typeface="+mj-ea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charset="0"/>
                                    <a:ea typeface="+mj-ea"/>
                                  </a:rPr>
                                  <m:t>𝑻𝒗</m:t>
                                </m:r>
                                <m:r>
                                  <a:rPr lang="en-US" altLang="zh-TW" sz="1400" b="0" i="1" smtClean="0">
                                    <a:latin typeface="Cambria Math" charset="0"/>
                                    <a:ea typeface="+mj-ea"/>
                                  </a:rPr>
                                  <m:t>=</m:t>
                                </m:r>
                                <m:r>
                                  <a:rPr lang="en-US" altLang="zh-TW" sz="1400" b="1" i="1" smtClean="0">
                                    <a:latin typeface="Cambria Math" charset="0"/>
                                    <a:ea typeface="+mj-ea"/>
                                  </a:rPr>
                                  <m:t>𝑻</m:t>
                                </m:r>
                                <m:r>
                                  <a:rPr lang="en-US" altLang="zh-TW" sz="1400" b="0" i="1" smtClean="0">
                                    <a:latin typeface="Cambria Math" charset="0"/>
                                    <a:ea typeface="+mj-ea"/>
                                  </a:rPr>
                                  <m:t>/||</m:t>
                                </m:r>
                                <m:r>
                                  <a:rPr lang="en-US" altLang="zh-TW" sz="1400" b="1" i="1" smtClean="0">
                                    <a:latin typeface="Cambria Math" charset="0"/>
                                    <a:ea typeface="+mj-ea"/>
                                  </a:rPr>
                                  <m:t>𝑻</m:t>
                                </m:r>
                                <m:r>
                                  <a:rPr lang="en-US" altLang="zh-TW" sz="1400" b="0" i="1" smtClean="0">
                                    <a:latin typeface="Cambria Math" charset="0"/>
                                    <a:ea typeface="+mj-ea"/>
                                  </a:rPr>
                                  <m:t>||</m:t>
                                </m:r>
                              </m:oMath>
                            </m:oMathPara>
                          </a14:m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400" b="0" i="1" smtClean="0">
                                        <a:latin typeface="Cambria Math" charset="0"/>
                                        <a:ea typeface="+mj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latin typeface="Cambria Math" charset="0"/>
                                        <a:ea typeface="+mj-ea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charset="0"/>
                                        <a:ea typeface="+mj-ea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400" dirty="0" smtClean="0">
                              <a:latin typeface="+mj-ea"/>
                              <a:ea typeface="+mj-ea"/>
                            </a:rPr>
                            <a:t>相對距離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655814"/>
                  </p:ext>
                </p:extLst>
              </p:nvPr>
            </p:nvGraphicFramePr>
            <p:xfrm>
              <a:off x="6830784" y="219682"/>
              <a:ext cx="2031531" cy="1480204"/>
            </p:xfrm>
            <a:graphic>
              <a:graphicData uri="http://schemas.openxmlformats.org/drawingml/2006/table">
                <a:tbl>
                  <a:tblPr firstRow="1" bandRow="1">
                    <a:tableStyleId>{1FECB4D8-DB02-4DC6-A0A2-4F2EBAE1DC90}</a:tableStyleId>
                  </a:tblPr>
                  <a:tblGrid>
                    <a:gridCol w="673555"/>
                    <a:gridCol w="1357976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符號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座標轉換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01" t="-83929" r="-202703" b="-26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400" dirty="0" smtClean="0">
                              <a:latin typeface="+mj-ea"/>
                              <a:ea typeface="+mj-ea"/>
                            </a:rPr>
                            <a:t>平移向量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01" t="-119767" r="-202703" b="-7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50224" t="-119767" r="-897" b="-72093"/>
                          </a:stretch>
                        </a:blipFill>
                      </a:tcPr>
                    </a:tc>
                  </a:tr>
                  <a:tr h="34386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901" t="-337500" r="-202703" b="-10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400" dirty="0" smtClean="0">
                              <a:latin typeface="+mj-ea"/>
                              <a:ea typeface="+mj-ea"/>
                            </a:rPr>
                            <a:t>相對距離</a:t>
                          </a:r>
                          <a:endParaRPr lang="zh-TW" altLang="en-US" sz="14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694657" y="2513493"/>
                <a:ext cx="745332" cy="397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i="1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i="1">
                              <a:latin typeface="Cambria Math" charset="0"/>
                            </a:rPr>
                            <m:t>𝑃𝐿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kumimoji="1" lang="zh-TW" alt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1" i="1">
                                  <a:latin typeface="Cambria Math" charset="0"/>
                                </a:rPr>
                                <m:t>𝑻𝒗</m:t>
                              </m:r>
                            </m:e>
                          </m:acc>
                        </m:e>
                      </m:sPre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657" y="2513493"/>
                <a:ext cx="745332" cy="397673"/>
              </a:xfrm>
              <a:prstGeom prst="rect">
                <a:avLst/>
              </a:prstGeom>
              <a:blipFill rotWithShape="0">
                <a:blip r:embed="rId5"/>
                <a:stretch>
                  <a:fillRect t="-3030" r="-36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597649" y="3661824"/>
                <a:ext cx="744756" cy="3976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i="1" smtClean="0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𝐿𝑃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kumimoji="1" lang="zh-TW" alt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1" i="1">
                                  <a:latin typeface="Cambria Math" charset="0"/>
                                </a:rPr>
                                <m:t>𝑻𝒗</m:t>
                              </m:r>
                            </m:e>
                          </m:acc>
                        </m:e>
                      </m:sPre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649" y="3661824"/>
                <a:ext cx="744756" cy="397673"/>
              </a:xfrm>
              <a:prstGeom prst="rect">
                <a:avLst/>
              </a:prstGeom>
              <a:blipFill rotWithShape="0">
                <a:blip r:embed="rId6"/>
                <a:stretch>
                  <a:fillRect t="-3077" r="-360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382616" y="4765035"/>
                <a:ext cx="624082" cy="422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i="1" smtClean="0">
                              <a:latin typeface="Cambria Math" charset="0"/>
                            </a:rPr>
                          </m:ctrlPr>
                        </m:sPrePr>
                        <m:sub/>
                        <m:sup/>
                        <m:e>
                          <m:acc>
                            <m:accPr>
                              <m:chr m:val="̂"/>
                              <m:ctrlPr>
                                <a:rPr kumimoji="1" lang="zh-TW" alt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kumimoji="1" lang="en-US" altLang="zh-TW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acc>
                        </m:e>
                      </m:sPre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616" y="4765035"/>
                <a:ext cx="624082" cy="422039"/>
              </a:xfrm>
              <a:prstGeom prst="rect">
                <a:avLst/>
              </a:prstGeom>
              <a:blipFill rotWithShape="0">
                <a:blip r:embed="rId7"/>
                <a:stretch>
                  <a:fillRect r="-37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群組 42"/>
          <p:cNvGrpSpPr/>
          <p:nvPr/>
        </p:nvGrpSpPr>
        <p:grpSpPr>
          <a:xfrm>
            <a:off x="5916513" y="4288146"/>
            <a:ext cx="3201432" cy="1392753"/>
            <a:chOff x="5905824" y="4262801"/>
            <a:chExt cx="3201432" cy="1392753"/>
          </a:xfrm>
        </p:grpSpPr>
        <p:sp>
          <p:nvSpPr>
            <p:cNvPr id="30" name="十字形 29"/>
            <p:cNvSpPr/>
            <p:nvPr/>
          </p:nvSpPr>
          <p:spPr>
            <a:xfrm rot="2700000">
              <a:off x="5905824" y="4262801"/>
              <a:ext cx="233734" cy="233734"/>
            </a:xfrm>
            <a:prstGeom prst="plus">
              <a:avLst>
                <a:gd name="adj" fmla="val 42911"/>
              </a:avLst>
            </a:prstGeom>
            <a:solidFill>
              <a:srgbClr val="C0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1" name="直線接點 30"/>
            <p:cNvCxnSpPr/>
            <p:nvPr/>
          </p:nvCxnSpPr>
          <p:spPr>
            <a:xfrm>
              <a:off x="6116201" y="4411774"/>
              <a:ext cx="1139190" cy="8299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7257280" y="5132334"/>
              <a:ext cx="18499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座標系中</a:t>
              </a:r>
              <a:endParaRPr kumimoji="1"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kumimoji="1" lang="en-US" altLang="zh-TW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LED</a:t>
              </a:r>
              <a:r>
                <a:rPr kumimoji="1" lang="zh-TW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座標系所在方位</a:t>
              </a:r>
              <a:endParaRPr kumimoji="1"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7267969" y="5655375"/>
                <a:ext cx="1108958" cy="494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altLang="zh-TW" sz="1100" b="1" i="1" smtClean="0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1100" i="1">
                              <a:latin typeface="Cambria Math" charset="0"/>
                            </a:rPr>
                            <m:t>𝑃𝐿</m:t>
                          </m:r>
                        </m:sup>
                        <m:e>
                          <m:r>
                            <a:rPr lang="en-US" altLang="zh-TW" sz="1100" b="1" i="1">
                              <a:latin typeface="Cambria Math" charset="0"/>
                            </a:rPr>
                            <m:t>𝑻</m:t>
                          </m:r>
                          <m:r>
                            <a:rPr lang="en-US" altLang="zh-TW" sz="1100" b="1" i="1" smtClean="0">
                              <a:latin typeface="Cambria Math" charset="0"/>
                            </a:rPr>
                            <m:t>𝒗</m:t>
                          </m:r>
                        </m:e>
                      </m:sPre>
                      <m:r>
                        <a:rPr lang="en-US" altLang="zh-TW" sz="11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100" b="1" i="1">
                              <a:latin typeface="Cambria Math" charset="0"/>
                            </a:rPr>
                          </m:ctrlPr>
                        </m:fPr>
                        <m:num>
                          <m:sPre>
                            <m:sPrePr>
                              <m:ctrlPr>
                                <a:rPr lang="en-US" altLang="zh-TW" sz="1100" b="1" i="1" smtClean="0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1100" b="0" i="1" smtClean="0">
                                  <a:latin typeface="Cambria Math" charset="0"/>
                                </a:rPr>
                                <m:t>𝑃𝐿</m:t>
                              </m:r>
                            </m:sup>
                            <m:e>
                              <m:r>
                                <a:rPr lang="en-US" altLang="zh-TW" sz="1100" b="1" i="1">
                                  <a:latin typeface="Cambria Math" charset="0"/>
                                </a:rPr>
                                <m:t>𝑻</m:t>
                              </m:r>
                            </m:e>
                          </m:sPre>
                        </m:num>
                        <m:den>
                          <m:r>
                            <a:rPr lang="en-US" altLang="zh-TW" sz="1100" b="1" i="1" smtClean="0">
                              <a:latin typeface="Cambria Math" charset="0"/>
                            </a:rPr>
                            <m:t>||</m:t>
                          </m:r>
                          <m:sPre>
                            <m:sPrePr>
                              <m:ctrlPr>
                                <a:rPr lang="en-US" altLang="zh-TW" sz="1100" b="1" i="1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1100" i="1">
                                  <a:latin typeface="Cambria Math" charset="0"/>
                                </a:rPr>
                                <m:t>𝑃𝐿</m:t>
                              </m:r>
                            </m:sup>
                            <m:e>
                              <m:r>
                                <a:rPr lang="en-US" altLang="zh-TW" sz="1100" b="1" i="1">
                                  <a:latin typeface="Cambria Math" charset="0"/>
                                </a:rPr>
                                <m:t>𝑻</m:t>
                              </m:r>
                            </m:e>
                          </m:sPre>
                          <m:r>
                            <a:rPr lang="en-US" altLang="zh-TW" sz="1100" b="1" i="1" smtClean="0">
                              <a:latin typeface="Cambria Math" charset="0"/>
                            </a:rPr>
                            <m:t>||</m:t>
                          </m:r>
                        </m:den>
                      </m:f>
                    </m:oMath>
                  </m:oMathPara>
                </a14:m>
                <a:endParaRPr lang="zh-TW" altLang="en-US" sz="1100" dirty="0">
                  <a:latin typeface="+mj-ea"/>
                </a:endParaRPr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69" y="5655375"/>
                <a:ext cx="1108958" cy="4949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47"/>
          <p:cNvGrpSpPr/>
          <p:nvPr/>
        </p:nvGrpSpPr>
        <p:grpSpPr>
          <a:xfrm>
            <a:off x="3912313" y="679781"/>
            <a:ext cx="2681683" cy="2970973"/>
            <a:chOff x="3912313" y="679781"/>
            <a:chExt cx="2681683" cy="2970973"/>
          </a:xfrm>
        </p:grpSpPr>
        <p:grpSp>
          <p:nvGrpSpPr>
            <p:cNvPr id="44" name="群組 43"/>
            <p:cNvGrpSpPr/>
            <p:nvPr/>
          </p:nvGrpSpPr>
          <p:grpSpPr>
            <a:xfrm>
              <a:off x="3912313" y="679781"/>
              <a:ext cx="2681683" cy="2970973"/>
              <a:chOff x="3912313" y="657941"/>
              <a:chExt cx="2681683" cy="2970973"/>
            </a:xfrm>
          </p:grpSpPr>
          <p:sp>
            <p:nvSpPr>
              <p:cNvPr id="39" name="十字形 38"/>
              <p:cNvSpPr/>
              <p:nvPr/>
            </p:nvSpPr>
            <p:spPr>
              <a:xfrm rot="2700000">
                <a:off x="6360262" y="3395180"/>
                <a:ext cx="233734" cy="233734"/>
              </a:xfrm>
              <a:prstGeom prst="plus">
                <a:avLst>
                  <a:gd name="adj" fmla="val 42911"/>
                </a:avLst>
              </a:prstGeom>
              <a:solidFill>
                <a:schemeClr val="accent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>
                <a:off x="5398048" y="1215668"/>
                <a:ext cx="985263" cy="2187422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文字方塊 40"/>
              <p:cNvSpPr txBox="1"/>
              <p:nvPr/>
            </p:nvSpPr>
            <p:spPr>
              <a:xfrm>
                <a:off x="3912313" y="657941"/>
                <a:ext cx="18034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LED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座標系中</a:t>
                </a:r>
                <a:endParaRPr kumimoji="1" lang="en-US" altLang="zh-TW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  <a:p>
                <a:r>
                  <a:rPr kumimoji="1" lang="en-US" altLang="zh-TW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P</a:t>
                </a:r>
                <a:r>
                  <a:rPr kumimoji="1" lang="en-US" altLang="zh-TW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D</a:t>
                </a:r>
                <a:r>
                  <a:rPr kumimoji="1" lang="zh-TW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座標系所在方位</a:t>
                </a:r>
                <a:endParaRPr kumimoji="1" lang="zh-TW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矩形 45"/>
                <p:cNvSpPr/>
                <p:nvPr/>
              </p:nvSpPr>
              <p:spPr>
                <a:xfrm>
                  <a:off x="3937737" y="1190348"/>
                  <a:ext cx="1185966" cy="5316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US" altLang="zh-TW" sz="1200" b="1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zh-TW" sz="1200" b="0" i="1" smtClean="0">
                                <a:latin typeface="Cambria Math" charset="0"/>
                              </a:rPr>
                              <m:t>𝐿𝑃</m:t>
                            </m:r>
                          </m:sup>
                          <m:e>
                            <m:r>
                              <a:rPr lang="en-US" altLang="zh-TW" sz="1200" b="1" i="1">
                                <a:latin typeface="Cambria Math" charset="0"/>
                              </a:rPr>
                              <m:t>𝑻</m:t>
                            </m:r>
                            <m:r>
                              <a:rPr lang="en-US" altLang="zh-TW" sz="1200" b="1" i="1" smtClean="0">
                                <a:latin typeface="Cambria Math" charset="0"/>
                              </a:rPr>
                              <m:t>𝒗</m:t>
                            </m:r>
                          </m:e>
                        </m:sPre>
                        <m:r>
                          <a:rPr lang="en-US" altLang="zh-TW" sz="1200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1200" b="1" i="1">
                                <a:latin typeface="Cambria Math" charset="0"/>
                              </a:rPr>
                            </m:ctrlPr>
                          </m:fPr>
                          <m:num>
                            <m:sPre>
                              <m:sPrePr>
                                <m:ctrlPr>
                                  <a:rPr lang="en-US" altLang="zh-TW" sz="1200" b="1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𝐿𝑃</m:t>
                                </m:r>
                              </m:sup>
                              <m:e>
                                <m:r>
                                  <a:rPr lang="en-US" altLang="zh-TW" sz="1200" b="1" i="1">
                                    <a:latin typeface="Cambria Math" charset="0"/>
                                  </a:rPr>
                                  <m:t>𝑻</m:t>
                                </m:r>
                              </m:e>
                            </m:sPre>
                          </m:num>
                          <m:den>
                            <m:r>
                              <a:rPr lang="en-US" altLang="zh-TW" sz="1200" b="1" i="1" smtClean="0">
                                <a:latin typeface="Cambria Math" charset="0"/>
                              </a:rPr>
                              <m:t>||</m:t>
                            </m:r>
                            <m:sPre>
                              <m:sPrePr>
                                <m:ctrlPr>
                                  <a:rPr lang="en-US" altLang="zh-TW" sz="1200" b="1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𝐿𝑃</m:t>
                                </m:r>
                              </m:sup>
                              <m:e>
                                <m:r>
                                  <a:rPr lang="en-US" altLang="zh-TW" sz="1200" b="1" i="1">
                                    <a:latin typeface="Cambria Math" charset="0"/>
                                  </a:rPr>
                                  <m:t>𝑻</m:t>
                                </m:r>
                              </m:e>
                            </m:sPre>
                            <m:r>
                              <a:rPr lang="en-US" altLang="zh-TW" sz="1200" b="1" i="1" smtClean="0">
                                <a:latin typeface="Cambria Math" charset="0"/>
                              </a:rPr>
                              <m:t>||</m:t>
                            </m:r>
                          </m:den>
                        </m:f>
                      </m:oMath>
                    </m:oMathPara>
                  </a14:m>
                  <a:endParaRPr lang="zh-TW" altLang="en-US" sz="1200" dirty="0">
                    <a:latin typeface="+mj-ea"/>
                  </a:endParaRPr>
                </a:p>
              </p:txBody>
            </p:sp>
          </mc:Choice>
          <mc:Fallback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737" y="1190348"/>
                  <a:ext cx="1185966" cy="53168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8833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求解</a:t>
            </a:r>
            <a:r>
              <a:rPr kumimoji="1" lang="en-US" altLang="zh-TW" dirty="0"/>
              <a:t>LED</a:t>
            </a:r>
            <a:r>
              <a:rPr kumimoji="1" lang="zh-TW" altLang="en-US" dirty="0"/>
              <a:t>座標系方位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2" y="1603940"/>
            <a:ext cx="5927337" cy="4297110"/>
          </a:xfrm>
          <a:prstGeom prst="rect">
            <a:avLst/>
          </a:prstGeom>
        </p:spPr>
      </p:pic>
      <p:sp>
        <p:nvSpPr>
          <p:cNvPr id="7" name="內容版面配置區 1"/>
          <p:cNvSpPr txBox="1">
            <a:spLocks/>
          </p:cNvSpPr>
          <p:nvPr/>
        </p:nvSpPr>
        <p:spPr>
          <a:xfrm>
            <a:off x="814180" y="1247813"/>
            <a:ext cx="4739055" cy="3561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800" dirty="0" smtClean="0"/>
              <a:t>僅看單個</a:t>
            </a:r>
            <a:r>
              <a:rPr lang="en-US" altLang="zh-TW" sz="1800" dirty="0" smtClean="0"/>
              <a:t>LED</a:t>
            </a:r>
            <a:r>
              <a:rPr lang="zh-TW" altLang="en-US" sz="1800" dirty="0" smtClean="0"/>
              <a:t>對多個</a:t>
            </a:r>
            <a:r>
              <a:rPr lang="en-US" altLang="zh-TW" sz="1800" dirty="0" smtClean="0"/>
              <a:t>PD</a:t>
            </a:r>
            <a:r>
              <a:rPr lang="zh-TW" altLang="en-US" sz="1800" dirty="0" smtClean="0"/>
              <a:t>的電流強度資訊：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17630" y="4107051"/>
            <a:ext cx="3761380" cy="635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182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矩形 78"/>
          <p:cNvSpPr/>
          <p:nvPr/>
        </p:nvSpPr>
        <p:spPr>
          <a:xfrm>
            <a:off x="11257" y="106597"/>
            <a:ext cx="4994031" cy="6314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38" name="群組 237"/>
          <p:cNvGrpSpPr/>
          <p:nvPr/>
        </p:nvGrpSpPr>
        <p:grpSpPr>
          <a:xfrm>
            <a:off x="94752" y="3091749"/>
            <a:ext cx="4931737" cy="909655"/>
            <a:chOff x="94752" y="3091749"/>
            <a:chExt cx="4931737" cy="909655"/>
          </a:xfrm>
        </p:grpSpPr>
        <p:sp>
          <p:nvSpPr>
            <p:cNvPr id="176" name="矩形 175"/>
            <p:cNvSpPr/>
            <p:nvPr/>
          </p:nvSpPr>
          <p:spPr>
            <a:xfrm>
              <a:off x="94752" y="3420357"/>
              <a:ext cx="3910879" cy="58104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0" name="文字方塊 199"/>
                <p:cNvSpPr txBox="1"/>
                <p:nvPr/>
              </p:nvSpPr>
              <p:spPr>
                <a:xfrm>
                  <a:off x="105873" y="3497424"/>
                  <a:ext cx="38997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382390"/>
                  <a:r>
                    <a:rPr kumimoji="1" lang="zh-TW" altLang="en-US" b="1" u="sng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符合餘弦比值</a:t>
                  </a:r>
                  <a14:m>
                    <m:oMath xmlns:m="http://schemas.openxmlformats.org/officeDocument/2006/math">
                      <m:r>
                        <a:rPr kumimoji="1" lang="en-US" altLang="zh-TW" b="1" i="1" u="sng">
                          <a:solidFill>
                            <a:prstClr val="black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𝑹</m:t>
                      </m:r>
                      <m:r>
                        <a:rPr kumimoji="1" lang="en-US" altLang="zh-TW" b="1" i="1" u="sng" smtClean="0">
                          <a:solidFill>
                            <a:prstClr val="black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𝒂</m:t>
                      </m:r>
                    </m:oMath>
                  </a14:m>
                  <a:r>
                    <a:rPr kumimoji="1" lang="zh-TW" altLang="en-US" b="1" u="sng" dirty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的方位解為一</a:t>
                  </a:r>
                  <a:r>
                    <a:rPr kumimoji="1" lang="zh-TW" altLang="en-US" b="1" u="sng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平面</a:t>
                  </a:r>
                  <a:endParaRPr kumimoji="1" lang="en-US" altLang="zh-TW" b="1" u="sng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200" name="文字方塊 1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73" y="3497424"/>
                  <a:ext cx="38997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3333" b="-2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1" name="矩形 180"/>
            <p:cNvSpPr/>
            <p:nvPr/>
          </p:nvSpPr>
          <p:spPr>
            <a:xfrm>
              <a:off x="4130577" y="3414867"/>
              <a:ext cx="217158" cy="57907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4460584" y="3414867"/>
              <a:ext cx="217158" cy="57907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183" name="矩形 182"/>
            <p:cNvSpPr/>
            <p:nvPr/>
          </p:nvSpPr>
          <p:spPr>
            <a:xfrm>
              <a:off x="4809331" y="3406567"/>
              <a:ext cx="217158" cy="57907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grpSp>
          <p:nvGrpSpPr>
            <p:cNvPr id="205" name="群組 204"/>
            <p:cNvGrpSpPr/>
            <p:nvPr/>
          </p:nvGrpSpPr>
          <p:grpSpPr>
            <a:xfrm>
              <a:off x="4226647" y="3091749"/>
              <a:ext cx="675823" cy="227650"/>
              <a:chOff x="6635424" y="5408848"/>
              <a:chExt cx="867860" cy="467371"/>
            </a:xfrm>
          </p:grpSpPr>
          <p:cxnSp>
            <p:nvCxnSpPr>
              <p:cNvPr id="206" name="直線箭頭接點 205"/>
              <p:cNvCxnSpPr/>
              <p:nvPr/>
            </p:nvCxnSpPr>
            <p:spPr>
              <a:xfrm flipH="1">
                <a:off x="6635424" y="5408848"/>
                <a:ext cx="1" cy="4673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  <a:headEnd w="lg" len="lg"/>
                <a:tailEnd type="triangle" w="med" len="lg"/>
              </a:ln>
              <a:effectLst/>
            </p:spPr>
          </p:cxnSp>
          <p:cxnSp>
            <p:nvCxnSpPr>
              <p:cNvPr id="207" name="直線箭頭接點 206"/>
              <p:cNvCxnSpPr/>
              <p:nvPr/>
            </p:nvCxnSpPr>
            <p:spPr>
              <a:xfrm flipH="1">
                <a:off x="7070073" y="5408848"/>
                <a:ext cx="1" cy="4673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  <a:headEnd w="lg" len="lg"/>
                <a:tailEnd type="triangle" w="med" len="lg"/>
              </a:ln>
              <a:effectLst/>
            </p:spPr>
          </p:cxnSp>
          <p:cxnSp>
            <p:nvCxnSpPr>
              <p:cNvPr id="208" name="直線箭頭接點 207"/>
              <p:cNvCxnSpPr/>
              <p:nvPr/>
            </p:nvCxnSpPr>
            <p:spPr>
              <a:xfrm flipH="1">
                <a:off x="7503283" y="5408848"/>
                <a:ext cx="1" cy="467371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dash"/>
                <a:miter lim="800000"/>
                <a:headEnd w="lg" len="lg"/>
                <a:tailEnd type="triangle" w="med" len="lg"/>
              </a:ln>
              <a:effectLst/>
            </p:spPr>
          </p:cxnSp>
        </p:grpSp>
        <p:cxnSp>
          <p:nvCxnSpPr>
            <p:cNvPr id="221" name="直線箭頭接點 220"/>
            <p:cNvCxnSpPr/>
            <p:nvPr/>
          </p:nvCxnSpPr>
          <p:spPr>
            <a:xfrm flipH="1">
              <a:off x="2832422" y="3100315"/>
              <a:ext cx="1" cy="30164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</p:grpSp>
      <p:pic>
        <p:nvPicPr>
          <p:cNvPr id="77" name="圖片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875" y="-6129060"/>
            <a:ext cx="5154971" cy="542085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314515" y="6149105"/>
            <a:ext cx="5352751" cy="356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條件</a:t>
            </a:r>
            <a:r>
              <a:rPr lang="zh-TW" altLang="en-US" sz="1600" dirty="0" smtClean="0"/>
              <a:t>：至少</a:t>
            </a:r>
            <a:r>
              <a:rPr lang="zh-TW" altLang="en-US" sz="1600" dirty="0" smtClean="0"/>
              <a:t>有一個</a:t>
            </a:r>
            <a:r>
              <a:rPr lang="en-US" altLang="zh-TW" sz="1600" dirty="0" smtClean="0"/>
              <a:t>LED</a:t>
            </a:r>
            <a:r>
              <a:rPr lang="zh-TW" altLang="en-US" sz="1600" dirty="0" smtClean="0"/>
              <a:t>同時被三個</a:t>
            </a:r>
            <a:r>
              <a:rPr lang="en-US" altLang="zh-TW" sz="1600" dirty="0" smtClean="0"/>
              <a:t>PD</a:t>
            </a:r>
            <a:r>
              <a:rPr lang="zh-TW" altLang="en-US" sz="1600" dirty="0" smtClean="0"/>
              <a:t>接收</a:t>
            </a:r>
            <a:r>
              <a:rPr lang="zh-TW" altLang="en-US" sz="1600" dirty="0" smtClean="0"/>
              <a:t>訊號以求解</a:t>
            </a:r>
            <a:endParaRPr lang="zh-TW" altLang="en-US" sz="16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5" y="6187103"/>
            <a:ext cx="262212" cy="234017"/>
          </a:xfrm>
          <a:prstGeom prst="rect">
            <a:avLst/>
          </a:prstGeom>
        </p:spPr>
      </p:pic>
      <p:pic>
        <p:nvPicPr>
          <p:cNvPr id="184" name="圖片 18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17041" y="2492441"/>
            <a:ext cx="549304" cy="5552329"/>
          </a:xfrm>
          <a:prstGeom prst="rect">
            <a:avLst/>
          </a:prstGeom>
        </p:spPr>
      </p:pic>
      <p:grpSp>
        <p:nvGrpSpPr>
          <p:cNvPr id="186" name="群組 185"/>
          <p:cNvGrpSpPr/>
          <p:nvPr/>
        </p:nvGrpSpPr>
        <p:grpSpPr>
          <a:xfrm>
            <a:off x="1416404" y="1210262"/>
            <a:ext cx="2963544" cy="198140"/>
            <a:chOff x="9972004" y="1606420"/>
            <a:chExt cx="4922950" cy="714611"/>
          </a:xfrm>
        </p:grpSpPr>
        <p:sp>
          <p:nvSpPr>
            <p:cNvPr id="187" name="右中括弧 186"/>
            <p:cNvSpPr/>
            <p:nvPr/>
          </p:nvSpPr>
          <p:spPr>
            <a:xfrm rot="5400000">
              <a:off x="10422657" y="1162160"/>
              <a:ext cx="272724" cy="1174026"/>
            </a:xfrm>
            <a:prstGeom prst="rightBracket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  <a:alpha val="81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188" name="右中括弧 187"/>
            <p:cNvSpPr/>
            <p:nvPr/>
          </p:nvSpPr>
          <p:spPr>
            <a:xfrm rot="5400000">
              <a:off x="10974926" y="603500"/>
              <a:ext cx="408637" cy="2414477"/>
            </a:xfrm>
            <a:prstGeom prst="rightBracket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  <a:alpha val="81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189" name="右中括弧 188"/>
            <p:cNvSpPr/>
            <p:nvPr/>
          </p:nvSpPr>
          <p:spPr>
            <a:xfrm rot="5400000">
              <a:off x="11613183" y="-1430"/>
              <a:ext cx="552078" cy="3834435"/>
            </a:xfrm>
            <a:prstGeom prst="rightBracket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  <a:alpha val="81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190" name="右中括弧 189"/>
            <p:cNvSpPr/>
            <p:nvPr/>
          </p:nvSpPr>
          <p:spPr>
            <a:xfrm rot="5400000">
              <a:off x="12094801" y="-479123"/>
              <a:ext cx="677358" cy="4922949"/>
            </a:xfrm>
            <a:prstGeom prst="rightBracket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  <a:alpha val="81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</p:grpSp>
      <p:grpSp>
        <p:nvGrpSpPr>
          <p:cNvPr id="191" name="群組 190"/>
          <p:cNvGrpSpPr/>
          <p:nvPr/>
        </p:nvGrpSpPr>
        <p:grpSpPr>
          <a:xfrm>
            <a:off x="1769777" y="1281321"/>
            <a:ext cx="3125877" cy="471882"/>
            <a:chOff x="10261936" y="1184685"/>
            <a:chExt cx="4594902" cy="1248354"/>
          </a:xfrm>
        </p:grpSpPr>
        <p:cxnSp>
          <p:nvCxnSpPr>
            <p:cNvPr id="192" name="直線箭頭接點 191"/>
            <p:cNvCxnSpPr/>
            <p:nvPr/>
          </p:nvCxnSpPr>
          <p:spPr>
            <a:xfrm>
              <a:off x="10261936" y="1184685"/>
              <a:ext cx="1" cy="124835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193" name="直線箭頭接點 192"/>
            <p:cNvCxnSpPr/>
            <p:nvPr/>
          </p:nvCxnSpPr>
          <p:spPr>
            <a:xfrm>
              <a:off x="11879047" y="1350604"/>
              <a:ext cx="2025532" cy="97017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194" name="直線箭頭接點 193"/>
            <p:cNvCxnSpPr/>
            <p:nvPr/>
          </p:nvCxnSpPr>
          <p:spPr>
            <a:xfrm>
              <a:off x="13135555" y="1426103"/>
              <a:ext cx="1216868" cy="89467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195" name="直線箭頭接點 194"/>
            <p:cNvCxnSpPr>
              <a:endCxn id="180" idx="0"/>
            </p:cNvCxnSpPr>
            <p:nvPr/>
          </p:nvCxnSpPr>
          <p:spPr>
            <a:xfrm>
              <a:off x="14051420" y="1520875"/>
              <a:ext cx="805418" cy="850768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triangle" w="med" len="lg"/>
            </a:ln>
            <a:effectLst/>
          </p:spPr>
        </p:cxnSp>
      </p:grpSp>
      <p:grpSp>
        <p:nvGrpSpPr>
          <p:cNvPr id="196" name="群組 195"/>
          <p:cNvGrpSpPr/>
          <p:nvPr/>
        </p:nvGrpSpPr>
        <p:grpSpPr>
          <a:xfrm>
            <a:off x="1058738" y="5413782"/>
            <a:ext cx="3123741" cy="510427"/>
            <a:chOff x="2832873" y="6376711"/>
            <a:chExt cx="3123741" cy="762195"/>
          </a:xfrm>
        </p:grpSpPr>
        <p:sp>
          <p:nvSpPr>
            <p:cNvPr id="197" name="矩形 196"/>
            <p:cNvSpPr/>
            <p:nvPr/>
          </p:nvSpPr>
          <p:spPr>
            <a:xfrm>
              <a:off x="2832873" y="6376711"/>
              <a:ext cx="3123741" cy="76219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8" name="文字方塊 197"/>
                <p:cNvSpPr txBox="1"/>
                <p:nvPr/>
              </p:nvSpPr>
              <p:spPr>
                <a:xfrm>
                  <a:off x="2942777" y="6503691"/>
                  <a:ext cx="2822056" cy="5515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138239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TW" altLang="en-US" b="1" i="0" u="sng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iti TC Light" charset="-120"/>
                      <a:ea typeface="Heiti TC Light" charset="-120"/>
                      <a:cs typeface="Heiti TC Light" charset="-120"/>
                    </a:rPr>
                    <a:t>平均得第</a:t>
                  </a:r>
                  <a14:m>
                    <m:oMath xmlns:m="http://schemas.openxmlformats.org/officeDocument/2006/math">
                      <m:r>
                        <a:rPr kumimoji="1" lang="en-US" altLang="zh-TW" b="1" i="1" u="sng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𝒍</m:t>
                      </m:r>
                    </m:oMath>
                  </a14:m>
                  <a:r>
                    <a:rPr kumimoji="1" lang="zh-TW" altLang="en-US" b="1" i="0" u="sng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iti TC Light" charset="-120"/>
                      <a:ea typeface="Heiti TC Light" charset="-120"/>
                      <a:cs typeface="Heiti TC Light" charset="-120"/>
                    </a:rPr>
                    <a:t>個</a:t>
                  </a:r>
                  <a:r>
                    <a:rPr kumimoji="1" lang="en-US" altLang="zh-TW" b="1" i="0" u="sng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iti TC Light" charset="-120"/>
                      <a:ea typeface="Heiti TC Light" charset="-120"/>
                      <a:cs typeface="Heiti TC Light" charset="-120"/>
                    </a:rPr>
                    <a:t>LED</a:t>
                  </a:r>
                  <a:r>
                    <a:rPr kumimoji="1" lang="zh-TW" altLang="en-US" b="1" i="0" u="sng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Heiti TC Light" charset="-120"/>
                      <a:ea typeface="Heiti TC Light" charset="-120"/>
                      <a:cs typeface="Heiti TC Light" charset="-120"/>
                    </a:rPr>
                    <a:t>所解方位</a:t>
                  </a:r>
                  <a:endParaRPr kumimoji="1" lang="en-US" altLang="zh-TW" b="1" i="0" u="sng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98" name="文字方塊 1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2777" y="6503691"/>
                  <a:ext cx="2822056" cy="55150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48" t="-11475" r="-216" b="-213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9" name="表格 19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647175"/>
                  </p:ext>
                </p:extLst>
              </p:nvPr>
            </p:nvGraphicFramePr>
            <p:xfrm>
              <a:off x="158102" y="577152"/>
              <a:ext cx="4485336" cy="64008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10861"/>
                    <a:gridCol w="584251"/>
                    <a:gridCol w="747556"/>
                    <a:gridCol w="747556"/>
                    <a:gridCol w="747556"/>
                    <a:gridCol w="747556"/>
                  </a:tblGrid>
                  <a:tr h="226806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14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14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14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1400" dirty="0" smtClean="0"/>
                            <a:t>1</a:t>
                          </a:r>
                          <a:endParaRPr lang="zh-TW" altLang="en-US" sz="14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1400" dirty="0" smtClean="0"/>
                            <a:t>2</a:t>
                          </a:r>
                          <a:endParaRPr lang="zh-TW" altLang="en-US" sz="14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1400" dirty="0" smtClean="0"/>
                            <a:t>3</a:t>
                          </a:r>
                          <a:endParaRPr lang="zh-TW" altLang="en-US" sz="14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1400" dirty="0" smtClean="0"/>
                            <a:t>4</a:t>
                          </a:r>
                          <a:endParaRPr lang="zh-TW" altLang="en-US" sz="14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endParaRPr lang="zh-TW" altLang="en-US" sz="14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</a:tr>
                  <a:tr h="24948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TW" altLang="en-US" sz="14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14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4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altLang="zh-TW" sz="1400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6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mr-IN" altLang="zh-TW" sz="1600" dirty="0" smtClean="0"/>
                            <a:t>…</a:t>
                          </a:r>
                          <a:r>
                            <a:rPr lang="en-US" altLang="zh-TW" sz="1600" dirty="0" smtClean="0"/>
                            <a:t> </a:t>
                          </a:r>
                          <a:endParaRPr lang="zh-TW" altLang="en-US" sz="16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9" name="表格 19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647175"/>
                  </p:ext>
                </p:extLst>
              </p:nvPr>
            </p:nvGraphicFramePr>
            <p:xfrm>
              <a:off x="158102" y="577152"/>
              <a:ext cx="4485336" cy="64008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10861"/>
                    <a:gridCol w="584251"/>
                    <a:gridCol w="747556"/>
                    <a:gridCol w="747556"/>
                    <a:gridCol w="747556"/>
                    <a:gridCol w="747556"/>
                  </a:tblGrid>
                  <a:tr h="3048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14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PD</a:t>
                          </a:r>
                          <a:r>
                            <a:rPr lang="zh-TW" altLang="en-US" sz="14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編號</a:t>
                          </a:r>
                          <a:endParaRPr lang="zh-TW" altLang="en-US" sz="14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1400" dirty="0" smtClean="0"/>
                            <a:t>1</a:t>
                          </a:r>
                          <a:endParaRPr lang="zh-TW" altLang="en-US" sz="14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1400" dirty="0" smtClean="0"/>
                            <a:t>2</a:t>
                          </a:r>
                          <a:endParaRPr lang="zh-TW" altLang="en-US" sz="14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1400" dirty="0" smtClean="0"/>
                            <a:t>3</a:t>
                          </a:r>
                          <a:endParaRPr lang="zh-TW" altLang="en-US" sz="14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en-US" altLang="zh-TW" sz="1400" dirty="0" smtClean="0"/>
                            <a:t>4</a:t>
                          </a:r>
                          <a:endParaRPr lang="zh-TW" altLang="en-US" sz="14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endParaRPr lang="zh-TW" altLang="en-US" sz="14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</a:tr>
                  <a:tr h="33528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zh-TW" altLang="en-US" sz="1400" dirty="0" smtClean="0">
                              <a:latin typeface="Heiti TC Light" charset="-120"/>
                              <a:ea typeface="Heiti TC Light" charset="-120"/>
                              <a:cs typeface="Heiti TC Light" charset="-120"/>
                            </a:rPr>
                            <a:t>電流</a:t>
                          </a:r>
                          <a:endParaRPr lang="zh-TW" altLang="en-US" sz="1400" dirty="0">
                            <a:latin typeface="Heiti TC Light" charset="-120"/>
                            <a:ea typeface="Heiti TC Light" charset="-120"/>
                            <a:cs typeface="Heiti TC Light" charset="-120"/>
                          </a:endParaRPr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7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9"/>
                          <a:stretch>
                            <a:fillRect l="-157292" t="-91071" r="-513542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9"/>
                          <a:stretch>
                            <a:fillRect l="-200813" t="-91071" r="-300813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9"/>
                          <a:stretch>
                            <a:fillRect l="-303279" t="-91071" r="-203279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9"/>
                          <a:stretch>
                            <a:fillRect l="-400000" t="-91071" r="-101626" b="-23214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Calibri" panose="020F0502020204030204"/>
                              <a:ea typeface=""/>
                              <a:cs typeface=""/>
                            </a:defRPr>
                          </a:lvl9pPr>
                        </a:lstStyle>
                        <a:p>
                          <a:pPr algn="ctr"/>
                          <a:r>
                            <a:rPr lang="mr-IN" altLang="zh-TW" sz="1600" dirty="0" smtClean="0"/>
                            <a:t>…</a:t>
                          </a:r>
                          <a:r>
                            <a:rPr lang="en-US" altLang="zh-TW" sz="1600" dirty="0" smtClean="0"/>
                            <a:t> </a:t>
                          </a:r>
                          <a:endParaRPr lang="zh-TW" altLang="en-US" sz="1600" dirty="0"/>
                        </a:p>
                      </a:txBody>
                      <a:tcPr anchor="ctr">
                        <a:lnL w="12700" cmpd="sng">
                          <a:solidFill>
                            <a:sysClr val="windowText" lastClr="000000"/>
                          </a:solidFill>
                        </a:lnL>
                        <a:lnR w="12700" cmpd="sng">
                          <a:solidFill>
                            <a:sysClr val="windowText" lastClr="000000"/>
                          </a:solidFill>
                        </a:lnR>
                        <a:lnT w="12700" cmpd="sng">
                          <a:solidFill>
                            <a:sysClr val="windowText" lastClr="000000"/>
                          </a:solidFill>
                        </a:lnT>
                        <a:lnB w="12700" cmpd="sng">
                          <a:solidFill>
                            <a:sysClr val="windowText" lastClr="000000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ysClr val="window" lastClr="FFFFFF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01" name="文字方塊 200"/>
          <p:cNvSpPr txBox="1"/>
          <p:nvPr/>
        </p:nvSpPr>
        <p:spPr>
          <a:xfrm>
            <a:off x="62371" y="1233361"/>
            <a:ext cx="18028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382390"/>
            <a:r>
              <a:rPr kumimoji="1" lang="zh-TW" altLang="en-US" sz="1400" dirty="0" smtClean="0">
                <a:solidFill>
                  <a:srgbClr val="70AD47"/>
                </a:solidFill>
                <a:latin typeface="Heiti TC Light" charset="-120"/>
                <a:ea typeface="Heiti TC Light" charset="-120"/>
                <a:cs typeface="Heiti TC Light" charset="-120"/>
              </a:rPr>
              <a:t>選一為</a:t>
            </a:r>
            <a:endParaRPr kumimoji="1" lang="en-US" altLang="zh-TW" sz="1400" dirty="0" smtClean="0">
              <a:solidFill>
                <a:srgbClr val="70AD47"/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 defTabSz="1382390"/>
            <a:r>
              <a:rPr kumimoji="1" lang="zh-TW" altLang="en-US" sz="1400" dirty="0" smtClean="0">
                <a:solidFill>
                  <a:srgbClr val="70AD47"/>
                </a:solidFill>
                <a:latin typeface="Heiti TC Light" charset="-120"/>
                <a:ea typeface="Heiti TC Light" charset="-120"/>
                <a:cs typeface="Heiti TC Light" charset="-120"/>
              </a:rPr>
              <a:t>參考強度</a:t>
            </a:r>
            <a:endParaRPr kumimoji="1" lang="zh-TW" altLang="en-US" sz="1400" dirty="0">
              <a:solidFill>
                <a:srgbClr val="70AD47"/>
              </a:solidFill>
              <a:latin typeface="Calibri" panose="020F0502020204030204"/>
              <a:ea typeface="新細明體" charset="-120"/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1066611" y="581664"/>
            <a:ext cx="604098" cy="643622"/>
          </a:xfrm>
          <a:prstGeom prst="rect">
            <a:avLst/>
          </a:prstGeom>
          <a:solidFill>
            <a:srgbClr val="70AD47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823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charset="-120"/>
              <a:cs typeface=""/>
            </a:endParaRPr>
          </a:p>
        </p:txBody>
      </p:sp>
      <p:grpSp>
        <p:nvGrpSpPr>
          <p:cNvPr id="239" name="群組 238"/>
          <p:cNvGrpSpPr/>
          <p:nvPr/>
        </p:nvGrpSpPr>
        <p:grpSpPr>
          <a:xfrm>
            <a:off x="112867" y="3408192"/>
            <a:ext cx="3919979" cy="867541"/>
            <a:chOff x="112867" y="3408192"/>
            <a:chExt cx="3919979" cy="867541"/>
          </a:xfrm>
        </p:grpSpPr>
        <p:sp>
          <p:nvSpPr>
            <p:cNvPr id="203" name="文字方塊 202"/>
            <p:cNvSpPr txBox="1"/>
            <p:nvPr/>
          </p:nvSpPr>
          <p:spPr>
            <a:xfrm>
              <a:off x="122966" y="4060289"/>
              <a:ext cx="180289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382390"/>
              <a:r>
                <a:rPr kumimoji="1" lang="zh-TW" altLang="en-US" sz="1400" dirty="0" smtClean="0">
                  <a:solidFill>
                    <a:srgbClr val="70AD47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選一為參考平面</a:t>
              </a:r>
              <a:endParaRPr kumimoji="1" lang="zh-TW" altLang="en-US" sz="1400" dirty="0">
                <a:solidFill>
                  <a:srgbClr val="70AD47"/>
                </a:solidFill>
                <a:latin typeface="Calibri" panose="020F0502020204030204"/>
                <a:ea typeface="新細明體" charset="-120"/>
              </a:endParaRPr>
            </a:p>
          </p:txBody>
        </p:sp>
        <p:sp>
          <p:nvSpPr>
            <p:cNvPr id="204" name="矩形 203"/>
            <p:cNvSpPr/>
            <p:nvPr/>
          </p:nvSpPr>
          <p:spPr>
            <a:xfrm>
              <a:off x="112867" y="3408192"/>
              <a:ext cx="3919979" cy="575234"/>
            </a:xfrm>
            <a:prstGeom prst="rect">
              <a:avLst/>
            </a:prstGeom>
            <a:solidFill>
              <a:srgbClr val="70AD47">
                <a:alpha val="1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</p:grpSp>
      <p:grpSp>
        <p:nvGrpSpPr>
          <p:cNvPr id="227" name="群組 226"/>
          <p:cNvGrpSpPr/>
          <p:nvPr/>
        </p:nvGrpSpPr>
        <p:grpSpPr>
          <a:xfrm>
            <a:off x="2491693" y="4152146"/>
            <a:ext cx="2120388" cy="508534"/>
            <a:chOff x="3896428" y="-2777511"/>
            <a:chExt cx="2494787" cy="571415"/>
          </a:xfrm>
        </p:grpSpPr>
        <p:cxnSp>
          <p:nvCxnSpPr>
            <p:cNvPr id="212" name="直線箭頭接點 211"/>
            <p:cNvCxnSpPr/>
            <p:nvPr/>
          </p:nvCxnSpPr>
          <p:spPr>
            <a:xfrm>
              <a:off x="3896428" y="-2777511"/>
              <a:ext cx="2430" cy="571415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213" name="直線箭頭接點 212"/>
            <p:cNvCxnSpPr/>
            <p:nvPr/>
          </p:nvCxnSpPr>
          <p:spPr>
            <a:xfrm>
              <a:off x="5447029" y="-2601096"/>
              <a:ext cx="477993" cy="379695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triangle" w="med" len="lg"/>
            </a:ln>
            <a:effectLst/>
          </p:spPr>
        </p:cxnSp>
        <p:cxnSp>
          <p:nvCxnSpPr>
            <p:cNvPr id="214" name="直線箭頭接點 213"/>
            <p:cNvCxnSpPr/>
            <p:nvPr/>
          </p:nvCxnSpPr>
          <p:spPr>
            <a:xfrm>
              <a:off x="6391215" y="-2501497"/>
              <a:ext cx="0" cy="278835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dash"/>
              <a:miter lim="800000"/>
              <a:headEnd w="lg" len="lg"/>
              <a:tailEnd type="triangle" w="med" len="lg"/>
            </a:ln>
            <a:effectLst/>
          </p:spPr>
        </p:cxnSp>
      </p:grpSp>
      <p:grpSp>
        <p:nvGrpSpPr>
          <p:cNvPr id="226" name="群組 225"/>
          <p:cNvGrpSpPr/>
          <p:nvPr/>
        </p:nvGrpSpPr>
        <p:grpSpPr>
          <a:xfrm>
            <a:off x="1544440" y="4003940"/>
            <a:ext cx="3358029" cy="480780"/>
            <a:chOff x="2949176" y="-2925717"/>
            <a:chExt cx="3950960" cy="543615"/>
          </a:xfrm>
        </p:grpSpPr>
        <p:sp>
          <p:nvSpPr>
            <p:cNvPr id="209" name="右中括弧 208"/>
            <p:cNvSpPr/>
            <p:nvPr/>
          </p:nvSpPr>
          <p:spPr>
            <a:xfrm rot="5400000">
              <a:off x="4222956" y="-4187282"/>
              <a:ext cx="153820" cy="2676950"/>
            </a:xfrm>
            <a:prstGeom prst="rightBracket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  <a:alpha val="81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210" name="右中括弧 209"/>
            <p:cNvSpPr/>
            <p:nvPr/>
          </p:nvSpPr>
          <p:spPr>
            <a:xfrm rot="5400000">
              <a:off x="4540770" y="-4477595"/>
              <a:ext cx="398869" cy="3539523"/>
            </a:xfrm>
            <a:prstGeom prst="rightBracket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  <a:alpha val="81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211" name="右中括弧 210"/>
            <p:cNvSpPr/>
            <p:nvPr/>
          </p:nvSpPr>
          <p:spPr>
            <a:xfrm rot="5400000">
              <a:off x="4382806" y="-4298810"/>
              <a:ext cx="266951" cy="3091678"/>
            </a:xfrm>
            <a:prstGeom prst="rightBracket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  <a:alpha val="81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215" name="右中括弧 214"/>
            <p:cNvSpPr/>
            <p:nvPr/>
          </p:nvSpPr>
          <p:spPr>
            <a:xfrm rot="5400000">
              <a:off x="4662073" y="-4620165"/>
              <a:ext cx="525166" cy="3950960"/>
            </a:xfrm>
            <a:prstGeom prst="rightBracket">
              <a:avLst/>
            </a:prstGeom>
            <a:noFill/>
            <a:ln w="6350" cap="flat" cmpd="sng" algn="ctr">
              <a:solidFill>
                <a:schemeClr val="bg1">
                  <a:lumMod val="50000"/>
                  <a:alpha val="71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</p:grpSp>
      <p:grpSp>
        <p:nvGrpSpPr>
          <p:cNvPr id="216" name="群組 215"/>
          <p:cNvGrpSpPr/>
          <p:nvPr/>
        </p:nvGrpSpPr>
        <p:grpSpPr>
          <a:xfrm>
            <a:off x="216669" y="4658007"/>
            <a:ext cx="4525087" cy="448049"/>
            <a:chOff x="1062290" y="7719834"/>
            <a:chExt cx="4525087" cy="903791"/>
          </a:xfrm>
        </p:grpSpPr>
        <p:sp>
          <p:nvSpPr>
            <p:cNvPr id="217" name="矩形 216"/>
            <p:cNvSpPr/>
            <p:nvPr/>
          </p:nvSpPr>
          <p:spPr>
            <a:xfrm>
              <a:off x="1062290" y="7719834"/>
              <a:ext cx="3805832" cy="89549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218" name="矩形 217"/>
            <p:cNvSpPr/>
            <p:nvPr/>
          </p:nvSpPr>
          <p:spPr>
            <a:xfrm>
              <a:off x="4996689" y="7728134"/>
              <a:ext cx="224489" cy="89549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>
              <a:off x="5362888" y="7719834"/>
              <a:ext cx="224489" cy="89549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220" name="文字方塊 219"/>
            <p:cNvSpPr txBox="1"/>
            <p:nvPr/>
          </p:nvSpPr>
          <p:spPr>
            <a:xfrm>
              <a:off x="1113351" y="7779004"/>
              <a:ext cx="3453454" cy="539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b="1" i="0" u="sng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iti TC Light" charset="-120"/>
                  <a:ea typeface="Heiti TC Light" charset="-120"/>
                  <a:cs typeface="Heiti TC Light" charset="-120"/>
                </a:rPr>
                <a:t>平面交軸取得方位解</a:t>
              </a:r>
              <a:endParaRPr kumimoji="1" lang="en-US" altLang="zh-TW" b="1" i="0" u="sng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文字方塊 221"/>
              <p:cNvSpPr txBox="1"/>
              <p:nvPr/>
            </p:nvSpPr>
            <p:spPr>
              <a:xfrm>
                <a:off x="158102" y="235136"/>
                <a:ext cx="316007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TW" altLang="en-US" sz="16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TW" sz="1600" i="1">
                        <a:solidFill>
                          <a:prstClr val="black"/>
                        </a:solidFill>
                        <a:latin typeface="Cambria Math" charset="0"/>
                        <a:ea typeface="Microsoft JhengHei" charset="-120"/>
                        <a:cs typeface="Microsoft JhengHei" charset="-120"/>
                      </a:rPr>
                      <m:t>𝑙</m:t>
                    </m:r>
                  </m:oMath>
                </a14:m>
                <a:r>
                  <a:rPr lang="zh-TW" altLang="en-US" sz="16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個</a:t>
                </a:r>
                <a:r>
                  <a:rPr lang="en-US" altLang="zh-TW" sz="16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LED</a:t>
                </a:r>
                <a:r>
                  <a:rPr lang="zh-TW" altLang="en-US" sz="16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對所有</a:t>
                </a:r>
                <a:r>
                  <a:rPr lang="en-US" altLang="zh-TW" sz="16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PD</a:t>
                </a:r>
                <a:r>
                  <a:rPr lang="zh-TW" altLang="en-US" sz="1600" dirty="0">
                    <a:solidFill>
                      <a:prstClr val="black"/>
                    </a:solidFill>
                    <a:latin typeface="Microsoft JhengHei" charset="-120"/>
                    <a:ea typeface="Microsoft JhengHei" charset="-120"/>
                    <a:cs typeface="Microsoft JhengHei" charset="-120"/>
                  </a:rPr>
                  <a:t>的電流資訊：</a:t>
                </a:r>
                <a:endParaRPr lang="en-US" altLang="zh-TW" sz="1600" dirty="0">
                  <a:solidFill>
                    <a:prstClr val="black"/>
                  </a:solidFill>
                  <a:latin typeface="Microsoft JhengHei" charset="-120"/>
                  <a:ea typeface="Microsoft JhengHei" charset="-120"/>
                  <a:cs typeface="Microsoft JhengHei" charset="-120"/>
                </a:endParaRPr>
              </a:p>
            </p:txBody>
          </p:sp>
        </mc:Choice>
        <mc:Fallback xmlns="">
          <p:sp>
            <p:nvSpPr>
              <p:cNvPr id="222" name="文字方塊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02" y="235136"/>
                <a:ext cx="3160076" cy="246221"/>
              </a:xfrm>
              <a:prstGeom prst="rect">
                <a:avLst/>
              </a:prstGeom>
              <a:blipFill rotWithShape="0">
                <a:blip r:embed="rId10"/>
                <a:stretch>
                  <a:fillRect l="-4054" t="-30000" b="-47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7" name="群組 236"/>
          <p:cNvGrpSpPr/>
          <p:nvPr/>
        </p:nvGrpSpPr>
        <p:grpSpPr>
          <a:xfrm>
            <a:off x="48610" y="1729995"/>
            <a:ext cx="4933369" cy="1342835"/>
            <a:chOff x="48610" y="1729995"/>
            <a:chExt cx="4933369" cy="1342835"/>
          </a:xfrm>
        </p:grpSpPr>
        <p:sp>
          <p:nvSpPr>
            <p:cNvPr id="177" name="矩形 176"/>
            <p:cNvSpPr/>
            <p:nvPr/>
          </p:nvSpPr>
          <p:spPr>
            <a:xfrm>
              <a:off x="122966" y="1749173"/>
              <a:ext cx="3882665" cy="132365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文字方塊 184"/>
                <p:cNvSpPr txBox="1"/>
                <p:nvPr/>
              </p:nvSpPr>
              <p:spPr>
                <a:xfrm>
                  <a:off x="48610" y="1815893"/>
                  <a:ext cx="39842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382390"/>
                  <a:r>
                    <a:rPr kumimoji="1" lang="zh-TW" altLang="en-US" b="1" u="sng" dirty="0" smtClean="0">
                      <a:solidFill>
                        <a:prstClr val="black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比較兩強度取得入射角餘弦比值</a:t>
                  </a:r>
                  <a14:m>
                    <m:oMath xmlns:m="http://schemas.openxmlformats.org/officeDocument/2006/math">
                      <m:r>
                        <a:rPr kumimoji="1" lang="en-US" altLang="zh-TW" b="1" i="1" u="sng">
                          <a:solidFill>
                            <a:prstClr val="black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𝑹</m:t>
                      </m:r>
                      <m:r>
                        <a:rPr kumimoji="1" lang="en-US" altLang="zh-TW" b="1" i="1" u="sng" smtClean="0">
                          <a:solidFill>
                            <a:prstClr val="black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𝒂</m:t>
                      </m:r>
                    </m:oMath>
                  </a14:m>
                  <a:endParaRPr kumimoji="1" lang="en-US" altLang="zh-TW" b="1" u="sng" dirty="0" smtClean="0">
                    <a:solidFill>
                      <a:prstClr val="black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 xmlns="">
            <p:sp>
              <p:nvSpPr>
                <p:cNvPr id="185" name="文字方塊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0" y="1815893"/>
                  <a:ext cx="3984236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3333" b="-2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8" name="矩形 177"/>
            <p:cNvSpPr/>
            <p:nvPr/>
          </p:nvSpPr>
          <p:spPr>
            <a:xfrm>
              <a:off x="4130577" y="1738295"/>
              <a:ext cx="172648" cy="13256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4479323" y="1738295"/>
              <a:ext cx="172648" cy="13256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4809331" y="1729995"/>
              <a:ext cx="172648" cy="13256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823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charset="-120"/>
                <a:cs typeface="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文字方塊 222"/>
                <p:cNvSpPr txBox="1"/>
                <p:nvPr/>
              </p:nvSpPr>
              <p:spPr>
                <a:xfrm>
                  <a:off x="344370" y="2242832"/>
                  <a:ext cx="3851431" cy="6410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1382390"/>
                  <a14:m>
                    <m:oMath xmlns:m="http://schemas.openxmlformats.org/officeDocument/2006/math">
                      <m:r>
                        <a:rPr kumimoji="1" lang="en-US" altLang="zh-TW" i="1">
                          <a:solidFill>
                            <a:prstClr val="black"/>
                          </a:solidFill>
                          <a:latin typeface="Cambria Math" charset="0"/>
                          <a:ea typeface="新細明體" charset="-120"/>
                        </a:rPr>
                        <m:t>𝑅</m:t>
                      </m:r>
                      <m:sSub>
                        <m:sSubPr>
                          <m:ctrlPr>
                            <a:rPr kumimoji="1" lang="en-US" altLang="zh-TW" i="1">
                              <a:solidFill>
                                <a:prstClr val="black"/>
                              </a:solidFill>
                              <a:latin typeface="Cambria Math" charset="0"/>
                              <a:ea typeface="新細明體" charset="-12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prstClr val="black"/>
                              </a:solidFill>
                              <a:latin typeface="Cambria Math" charset="0"/>
                              <a:ea typeface="新細明體" charset="-12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kumimoji="1" lang="en-US" altLang="zh-TW" i="1">
                          <a:solidFill>
                            <a:prstClr val="black"/>
                          </a:solidFill>
                          <a:latin typeface="Cambria Math" charset="0"/>
                          <a:ea typeface="新細明體" charset="-12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TW" i="1">
                              <a:solidFill>
                                <a:prstClr val="black"/>
                              </a:solidFill>
                              <a:latin typeface="Cambria Math" charset="0"/>
                              <a:ea typeface="新細明體" charset="-12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is-I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TW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新細明體" charset="-12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TW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新細明體" charset="-120"/>
                                    </a:rPr>
                                    <m:t>𝐼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新細明體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新細明體" charset="-12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新細明體" charset="-120"/>
                                        </a:rPr>
                                        <m:t>𝑙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  <a:ea typeface="新細明體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  <a:ea typeface="新細明體" charset="-12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  <a:ea typeface="新細明體" charset="-12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num>
                                <m:den>
                                  <m:r>
                                    <a:rPr kumimoji="1" lang="en-US" altLang="zh-TW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新細明體" charset="-120"/>
                                    </a:rPr>
                                    <m:t>𝐼</m:t>
                                  </m:r>
                                  <m:sSub>
                                    <m:sSubPr>
                                      <m:ctrlPr>
                                        <a:rPr kumimoji="1"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新細明體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新細明體" charset="-12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kumimoji="1"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  <a:ea typeface="新細明體" charset="-120"/>
                                        </a:rPr>
                                        <m:t>𝑙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  <a:ea typeface="新細明體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  <a:ea typeface="新細明體" charset="-12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  <a:ea typeface="新細明體" charset="-12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</m:ctrlPr>
                            </m:fPr>
                            <m:num>
                              <m: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  <m:t>𝑀𝑝</m:t>
                              </m:r>
                            </m:den>
                          </m:f>
                        </m:sup>
                      </m:sSup>
                      <m:r>
                        <a:rPr kumimoji="1" lang="en-US" altLang="zh-TW" i="1">
                          <a:solidFill>
                            <a:prstClr val="black"/>
                          </a:solidFill>
                          <a:latin typeface="Cambria Math" charset="0"/>
                          <a:ea typeface="新細明體" charset="-120"/>
                        </a:rPr>
                        <m:t>=</m:t>
                      </m:r>
                      <m:f>
                        <m:fPr>
                          <m:ctrlPr>
                            <a:rPr kumimoji="1" lang="en-US" altLang="zh-TW" i="1">
                              <a:solidFill>
                                <a:prstClr val="black"/>
                              </a:solidFill>
                              <a:latin typeface="Cambria Math" charset="0"/>
                              <a:ea typeface="新細明體" charset="-120"/>
                            </a:rPr>
                          </m:ctrlPr>
                        </m:fPr>
                        <m:num>
                          <m:r>
                            <a:rPr kumimoji="1" lang="en-US" altLang="zh-TW" i="1">
                              <a:solidFill>
                                <a:prstClr val="black"/>
                              </a:solidFill>
                              <a:latin typeface="Cambria Math" charset="0"/>
                              <a:ea typeface="新細明體" charset="-12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新細明體" charset="-12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新細明體" charset="-12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新細明體" charset="-12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kumimoji="1" lang="en-US" altLang="zh-TW" i="1">
                              <a:solidFill>
                                <a:prstClr val="black"/>
                              </a:solidFill>
                              <a:latin typeface="Cambria Math" charset="0"/>
                              <a:ea typeface="新細明體" charset="-12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  <a:ea typeface="新細明體" charset="-120"/>
                                </a:rPr>
                                <m:t>𝑙</m:t>
                              </m:r>
                              <m:sSub>
                                <m:sSubPr>
                                  <m:ctrlPr>
                                    <a:rPr kumimoji="1" lang="en-US" altLang="zh-TW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新細明體" charset="-12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新細明體" charset="-12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  <a:ea typeface="新細明體" charset="-12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a14:m>
                  <a:r>
                    <a:rPr kumimoji="1" lang="en-US" altLang="zh-TW" dirty="0">
                      <a:solidFill>
                        <a:prstClr val="black"/>
                      </a:solidFill>
                      <a:latin typeface="Calibri" panose="020F0502020204030204"/>
                      <a:ea typeface="新細明體" charset="-120"/>
                    </a:rPr>
                    <a:t> </a:t>
                  </a:r>
                  <a:endParaRPr kumimoji="1" lang="zh-TW" altLang="en-US" dirty="0">
                    <a:solidFill>
                      <a:prstClr val="black"/>
                    </a:solidFill>
                    <a:latin typeface="Calibri" panose="020F0502020204030204"/>
                    <a:ea typeface="新細明體" charset="-120"/>
                  </a:endParaRPr>
                </a:p>
              </p:txBody>
            </p:sp>
          </mc:Choice>
          <mc:Fallback xmlns="">
            <p:sp>
              <p:nvSpPr>
                <p:cNvPr id="223" name="文字方塊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370" y="2242832"/>
                  <a:ext cx="3851431" cy="64100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6" name="群組 235"/>
          <p:cNvGrpSpPr/>
          <p:nvPr/>
        </p:nvGrpSpPr>
        <p:grpSpPr>
          <a:xfrm>
            <a:off x="5228556" y="3955803"/>
            <a:ext cx="3756311" cy="2329209"/>
            <a:chOff x="5228556" y="3955803"/>
            <a:chExt cx="3756311" cy="2329209"/>
          </a:xfrm>
        </p:grpSpPr>
        <p:sp>
          <p:nvSpPr>
            <p:cNvPr id="6" name="圓角矩形圖說文字 5"/>
            <p:cNvSpPr/>
            <p:nvPr/>
          </p:nvSpPr>
          <p:spPr>
            <a:xfrm>
              <a:off x="5228556" y="3955803"/>
              <a:ext cx="3756311" cy="2329209"/>
            </a:xfrm>
            <a:prstGeom prst="wedgeRoundRectCallout">
              <a:avLst>
                <a:gd name="adj1" fmla="val -94372"/>
                <a:gd name="adj2" fmla="val -7263"/>
                <a:gd name="adj3" fmla="val 16667"/>
              </a:avLst>
            </a:prstGeom>
            <a:solidFill>
              <a:schemeClr val="bg2">
                <a:alpha val="58000"/>
              </a:schemeClr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266" y="4014336"/>
              <a:ext cx="2838030" cy="2212821"/>
            </a:xfrm>
            <a:prstGeom prst="rect">
              <a:avLst/>
            </a:prstGeom>
          </p:spPr>
        </p:pic>
      </p:grpSp>
      <p:sp>
        <p:nvSpPr>
          <p:cNvPr id="64" name="圓角矩形圖說文字 63"/>
          <p:cNvSpPr/>
          <p:nvPr/>
        </p:nvSpPr>
        <p:spPr>
          <a:xfrm>
            <a:off x="5228555" y="272779"/>
            <a:ext cx="3615215" cy="3543848"/>
          </a:xfrm>
          <a:prstGeom prst="wedgeRoundRectCallout">
            <a:avLst>
              <a:gd name="adj1" fmla="val -94163"/>
              <a:gd name="adj2" fmla="val 46505"/>
              <a:gd name="adj3" fmla="val 16667"/>
            </a:avLst>
          </a:prstGeom>
          <a:solidFill>
            <a:schemeClr val="bg2">
              <a:alpha val="5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78" name="群組 77"/>
          <p:cNvGrpSpPr/>
          <p:nvPr/>
        </p:nvGrpSpPr>
        <p:grpSpPr>
          <a:xfrm>
            <a:off x="5451043" y="366924"/>
            <a:ext cx="3033847" cy="991062"/>
            <a:chOff x="5389011" y="886636"/>
            <a:chExt cx="3033847" cy="991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/>
                <p:cNvSpPr txBox="1"/>
                <p:nvPr/>
              </p:nvSpPr>
              <p:spPr>
                <a:xfrm>
                  <a:off x="5460957" y="1121869"/>
                  <a:ext cx="2961901" cy="2871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zh-TW" sz="160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zh-TW" sz="1600" b="0" i="1" smtClean="0">
                                <a:latin typeface="Cambria Math" charset="0"/>
                              </a:rPr>
                              <m:t>𝑃𝐿</m:t>
                            </m:r>
                          </m:sup>
                          <m:e>
                            <m:r>
                              <a:rPr lang="en-US" altLang="zh-TW" sz="1600" b="1" i="1" smtClean="0">
                                <a:latin typeface="Cambria Math" charset="0"/>
                              </a:rPr>
                              <m:t>𝑻𝒗</m:t>
                            </m:r>
                          </m:e>
                        </m:sPre>
                        <m:r>
                          <a:rPr lang="en-US" altLang="zh-TW" sz="1600" b="0" i="1" smtClean="0">
                            <a:latin typeface="Cambria Math" charset="0"/>
                          </a:rPr>
                          <m:t>⋅(</m:t>
                        </m:r>
                        <m:r>
                          <a:rPr lang="en-US" altLang="zh-TW" sz="1600" b="0" i="1" smtClean="0">
                            <a:latin typeface="Cambria Math" charset="0"/>
                          </a:rPr>
                          <m:t>𝑅</m:t>
                        </m:r>
                        <m:sSub>
                          <m:sSubPr>
                            <m:ctrlPr>
                              <a:rPr lang="en-US" altLang="zh-TW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16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TW" sz="1600" i="1">
                                <a:latin typeface="Cambria Math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altLang="zh-TW" sz="1600" i="1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600" b="0" i="1">
                                    <a:latin typeface="Cambria Math" charset="0"/>
                                  </a:rPr>
                                  <m:t>𝑃</m:t>
                                </m:r>
                              </m:sup>
                              <m:e>
                                <m:r>
                                  <a:rPr lang="en-US" altLang="zh-TW" sz="1600" b="1" i="1">
                                    <a:latin typeface="Cambria Math" charset="0"/>
                                  </a:rPr>
                                  <m:t>𝑽</m:t>
                                </m:r>
                              </m:e>
                            </m:sPre>
                          </m:e>
                          <m:sub>
                            <m:sSub>
                              <m:sSubPr>
                                <m:ctrlPr>
                                  <a:rPr lang="en-US" altLang="zh-TW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1600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TW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sPre>
                              <m:sPrePr>
                                <m:ctrlPr>
                                  <a:rPr lang="en-US" altLang="zh-TW" sz="1600" b="0" i="1" smtClean="0">
                                    <a:latin typeface="Cambria Math" charset="0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600" b="0" i="1" smtClean="0">
                                    <a:latin typeface="Cambria Math" charset="0"/>
                                  </a:rPr>
                                  <m:t>𝑃</m:t>
                                </m:r>
                              </m:sup>
                              <m:e>
                                <m:r>
                                  <a:rPr lang="en-US" altLang="zh-TW" sz="1600" b="1" i="1" smtClean="0">
                                    <a:latin typeface="Cambria Math" charset="0"/>
                                  </a:rPr>
                                  <m:t>𝑽</m:t>
                                </m:r>
                              </m:e>
                            </m:sPre>
                          </m:e>
                          <m:sub>
                            <m:sSub>
                              <m:sSubPr>
                                <m:ctrlPr>
                                  <a:rPr lang="en-US" altLang="zh-TW" sz="1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600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TW" sz="16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TW" sz="1600" b="0" i="1" smtClean="0">
                            <a:latin typeface="Cambria Math" charset="0"/>
                          </a:rPr>
                          <m:t>)=0</m:t>
                        </m:r>
                      </m:oMath>
                    </m:oMathPara>
                  </a14:m>
                  <a:endParaRPr kumimoji="1" lang="zh-TW" altLang="en-US" sz="1600" dirty="0"/>
                </a:p>
              </p:txBody>
            </p:sp>
          </mc:Choice>
          <mc:Fallback xmlns="">
            <p:sp>
              <p:nvSpPr>
                <p:cNvPr id="65" name="文字方塊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957" y="1121869"/>
                  <a:ext cx="2961901" cy="28719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r="-823" b="-255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矩形 65"/>
            <p:cNvSpPr/>
            <p:nvPr/>
          </p:nvSpPr>
          <p:spPr>
            <a:xfrm>
              <a:off x="6770914" y="1125192"/>
              <a:ext cx="456561" cy="346902"/>
            </a:xfrm>
            <a:prstGeom prst="rect">
              <a:avLst/>
            </a:prstGeom>
            <a:solidFill>
              <a:schemeClr val="accent4">
                <a:alpha val="24000"/>
              </a:schemeClr>
            </a:solidFill>
            <a:ln>
              <a:solidFill>
                <a:schemeClr val="accent4">
                  <a:shade val="50000"/>
                  <a:alpha val="42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7456713" y="1132235"/>
              <a:ext cx="468086" cy="346902"/>
            </a:xfrm>
            <a:prstGeom prst="rect">
              <a:avLst/>
            </a:prstGeom>
            <a:solidFill>
              <a:schemeClr val="accent4">
                <a:alpha val="24000"/>
              </a:schemeClr>
            </a:solidFill>
            <a:ln>
              <a:solidFill>
                <a:schemeClr val="accent4">
                  <a:shade val="50000"/>
                  <a:alpha val="42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5490631" y="1108477"/>
              <a:ext cx="456561" cy="346902"/>
            </a:xfrm>
            <a:prstGeom prst="rect">
              <a:avLst/>
            </a:prstGeom>
            <a:solidFill>
              <a:srgbClr val="7030A0">
                <a:alpha val="15000"/>
              </a:srgbClr>
            </a:solidFill>
            <a:ln>
              <a:solidFill>
                <a:srgbClr val="7030A0">
                  <a:alpha val="42000"/>
                </a:srgb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6178147" y="1123519"/>
              <a:ext cx="560111" cy="346902"/>
            </a:xfrm>
            <a:prstGeom prst="rect">
              <a:avLst/>
            </a:prstGeom>
            <a:solidFill>
              <a:schemeClr val="accent1">
                <a:alpha val="18000"/>
              </a:schemeClr>
            </a:solidFill>
            <a:ln>
              <a:solidFill>
                <a:schemeClr val="accent1">
                  <a:shade val="50000"/>
                  <a:alpha val="2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6866403" y="886636"/>
              <a:ext cx="11213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05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設定的硬體指向</a:t>
              </a:r>
              <a:endParaRPr kumimoji="1" lang="zh-TW" altLang="en-US" sz="10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6137062" y="894639"/>
              <a:ext cx="11213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050" dirty="0" smtClean="0">
                  <a:solidFill>
                    <a:schemeClr val="accent1">
                      <a:lumMod val="75000"/>
                    </a:schemeClr>
                  </a:solidFill>
                  <a:latin typeface="+mj-ea"/>
                  <a:ea typeface="+mj-ea"/>
                </a:rPr>
                <a:t>餘弦比值</a:t>
              </a:r>
              <a:endPara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文字方塊 72"/>
                <p:cNvSpPr txBox="1"/>
                <p:nvPr/>
              </p:nvSpPr>
              <p:spPr>
                <a:xfrm>
                  <a:off x="5389011" y="1462200"/>
                  <a:ext cx="274261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sz="1050" dirty="0" smtClean="0">
                      <a:solidFill>
                        <a:srgbClr val="7030A0"/>
                      </a:solidFill>
                      <a:latin typeface="+mj-ea"/>
                      <a:ea typeface="+mj-ea"/>
                    </a:rPr>
                    <a:t>欲求方位：</a:t>
                  </a:r>
                  <a:endParaRPr kumimoji="1" lang="en-US" altLang="zh-TW" sz="1050" dirty="0" smtClean="0">
                    <a:solidFill>
                      <a:srgbClr val="7030A0"/>
                    </a:solidFill>
                    <a:latin typeface="+mj-ea"/>
                    <a:ea typeface="+mj-ea"/>
                  </a:endParaRPr>
                </a:p>
                <a:p>
                  <a:r>
                    <a:rPr kumimoji="1" lang="zh-TW" altLang="en-US" sz="1050" dirty="0" smtClean="0">
                      <a:solidFill>
                        <a:srgbClr val="7030A0"/>
                      </a:solidFill>
                      <a:latin typeface="+mj-ea"/>
                      <a:ea typeface="+mj-ea"/>
                    </a:rPr>
                    <a:t>三個分量可整理成</a:t>
                  </a:r>
                  <a14:m>
                    <m:oMath xmlns:m="http://schemas.openxmlformats.org/officeDocument/2006/math">
                      <m:r>
                        <a:rPr kumimoji="1" lang="en-US" altLang="zh-TW" sz="1050" b="0" i="1" smtClean="0">
                          <a:solidFill>
                            <a:srgbClr val="7030A0"/>
                          </a:solidFill>
                          <a:latin typeface="Cambria Math" charset="0"/>
                          <a:ea typeface="+mj-ea"/>
                        </a:rPr>
                        <m:t>𝑎𝑥</m:t>
                      </m:r>
                      <m:r>
                        <a:rPr kumimoji="1" lang="en-US" altLang="zh-TW" sz="1050" b="0" i="1" smtClean="0">
                          <a:solidFill>
                            <a:srgbClr val="7030A0"/>
                          </a:solidFill>
                          <a:latin typeface="Cambria Math" charset="0"/>
                          <a:ea typeface="+mj-ea"/>
                        </a:rPr>
                        <m:t>+</m:t>
                      </m:r>
                      <m:r>
                        <a:rPr kumimoji="1" lang="en-US" altLang="zh-TW" sz="1050" b="0" i="1" smtClean="0">
                          <a:solidFill>
                            <a:srgbClr val="7030A0"/>
                          </a:solidFill>
                          <a:latin typeface="Cambria Math" charset="0"/>
                          <a:ea typeface="+mj-ea"/>
                        </a:rPr>
                        <m:t>𝑏𝑦</m:t>
                      </m:r>
                      <m:r>
                        <a:rPr kumimoji="1" lang="en-US" altLang="zh-TW" sz="1050" b="0" i="1" smtClean="0">
                          <a:solidFill>
                            <a:srgbClr val="7030A0"/>
                          </a:solidFill>
                          <a:latin typeface="Cambria Math" charset="0"/>
                          <a:ea typeface="+mj-ea"/>
                        </a:rPr>
                        <m:t>+</m:t>
                      </m:r>
                      <m:r>
                        <a:rPr kumimoji="1" lang="en-US" altLang="zh-TW" sz="1050" b="0" i="1" smtClean="0">
                          <a:solidFill>
                            <a:srgbClr val="7030A0"/>
                          </a:solidFill>
                          <a:latin typeface="Cambria Math" charset="0"/>
                          <a:ea typeface="+mj-ea"/>
                        </a:rPr>
                        <m:t>𝑐𝑧</m:t>
                      </m:r>
                      <m:r>
                        <a:rPr kumimoji="1" lang="en-US" altLang="zh-TW" sz="1050" b="0" i="1" smtClean="0">
                          <a:solidFill>
                            <a:srgbClr val="7030A0"/>
                          </a:solidFill>
                          <a:latin typeface="Cambria Math" charset="0"/>
                          <a:ea typeface="+mj-ea"/>
                        </a:rPr>
                        <m:t>=0</m:t>
                      </m:r>
                      <m:r>
                        <a:rPr kumimoji="1" lang="zh-TW" altLang="en-US" sz="1050" i="1" smtClean="0">
                          <a:solidFill>
                            <a:srgbClr val="7030A0"/>
                          </a:solidFill>
                          <a:latin typeface="Cambria Math" charset="0"/>
                          <a:ea typeface="+mj-ea"/>
                        </a:rPr>
                        <m:t>的形式</m:t>
                      </m:r>
                    </m:oMath>
                  </a14:m>
                  <a:endParaRPr kumimoji="1" lang="zh-TW" altLang="en-US" sz="1050" dirty="0">
                    <a:solidFill>
                      <a:srgbClr val="7030A0"/>
                    </a:solidFill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73" name="文字方塊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9011" y="1462200"/>
                  <a:ext cx="2742618" cy="41549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6" t="5509" r="-317" b="3706"/>
          <a:stretch/>
        </p:blipFill>
        <p:spPr>
          <a:xfrm>
            <a:off x="5562065" y="1357986"/>
            <a:ext cx="2866351" cy="232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4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  <p:bldP spid="202" grpId="0" animBg="1"/>
      <p:bldP spid="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4109287" y="5231683"/>
            <a:ext cx="3225930" cy="8771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三角形 38"/>
          <p:cNvSpPr/>
          <p:nvPr/>
        </p:nvSpPr>
        <p:spPr>
          <a:xfrm rot="16200000">
            <a:off x="3754624" y="5508960"/>
            <a:ext cx="247287" cy="4788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4100861" y="3776407"/>
            <a:ext cx="3254251" cy="988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97113" y="3080272"/>
            <a:ext cx="7886700" cy="409414"/>
          </a:xfrm>
        </p:spPr>
        <p:txBody>
          <a:bodyPr/>
          <a:lstStyle/>
          <a:p>
            <a:r>
              <a:rPr kumimoji="1" lang="zh-TW" altLang="en-US" dirty="0" smtClean="0"/>
              <a:t>求解距離</a:t>
            </a:r>
            <a:endParaRPr kumimoji="1"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5" y="3544181"/>
            <a:ext cx="3218749" cy="27533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/>
              <p:cNvSpPr txBox="1"/>
              <p:nvPr/>
            </p:nvSpPr>
            <p:spPr>
              <a:xfrm>
                <a:off x="5063377" y="4423027"/>
                <a:ext cx="2047932" cy="249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TW" altLang="en-US" sz="1400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e>
                      </m:acc>
                      <m:r>
                        <a:rPr kumimoji="1" lang="en-US" altLang="zh-TW" sz="1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it-IT" altLang="zh-TW" sz="1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it-IT" altLang="zh-TW" sz="1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it-IT" altLang="zh-TW" sz="1400" b="0" i="0" smtClean="0">
                                  <a:latin typeface="Cambria Math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1" lang="it-IT" altLang="zh-TW" sz="14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(</m:t>
                          </m:r>
                          <m:sPre>
                            <m:sPrePr>
                              <m:ctrlPr>
                                <a:rPr kumimoji="1" lang="en-US" altLang="zh-TW" sz="1400" b="0" i="1" smtClean="0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1400" b="0" i="1" smtClean="0">
                                  <a:latin typeface="Cambria Math" charset="0"/>
                                </a:rPr>
                                <m:t>𝐿𝑃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kumimoji="1" lang="zh-TW" altLang="en-US" sz="1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1400" b="1" i="1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1" lang="zh-TW" altLang="en-US" sz="1400" dirty="0"/>
                                <m:t> </m:t>
                              </m:r>
                              <m:r>
                                <a:rPr kumimoji="1" lang="en-US" altLang="zh-TW" sz="1400" b="0" i="1" dirty="0" smtClean="0">
                                  <a:latin typeface="Cambria Math" charset="0"/>
                                </a:rPr>
                                <m:t>⋅</m:t>
                              </m:r>
                            </m:e>
                          </m:sPre>
                          <m:r>
                            <a:rPr lang="en-US" altLang="zh-TW" sz="1400" b="0" i="1" smtClean="0">
                              <a:latin typeface="Cambria Math" charset="0"/>
                            </a:rPr>
                            <m:t>  </m:t>
                          </m:r>
                          <m:sPre>
                            <m:sPrePr>
                              <m:ctrlPr>
                                <a:rPr lang="en-US" altLang="zh-TW" sz="1400" b="0" i="1" smtClean="0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1400" b="0" i="1" smtClean="0">
                                  <a:latin typeface="Cambria Math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1" i="1" smtClean="0">
                                      <a:latin typeface="Cambria Math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sPre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377" y="4423027"/>
                <a:ext cx="2047932" cy="249364"/>
              </a:xfrm>
              <a:prstGeom prst="rect">
                <a:avLst/>
              </a:prstGeom>
              <a:blipFill rotWithShape="0">
                <a:blip r:embed="rId4"/>
                <a:stretch>
                  <a:fillRect l="-1488" t="-117500" r="-2381" b="-15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/>
              <p:cNvSpPr txBox="1"/>
              <p:nvPr/>
            </p:nvSpPr>
            <p:spPr>
              <a:xfrm>
                <a:off x="5063377" y="3966392"/>
                <a:ext cx="2109488" cy="2493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zh-TW" altLang="en-US" sz="1400" i="1" smtClean="0"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kumimoji="1" lang="en-US" altLang="zh-TW" sz="1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𝑙𝑝</m:t>
                              </m:r>
                            </m:sub>
                          </m:sSub>
                        </m:e>
                      </m:acc>
                      <m:r>
                        <a:rPr kumimoji="1" lang="en-US" altLang="zh-TW" sz="1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kumimoji="1" lang="it-IT" altLang="zh-TW" sz="1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kumimoji="1" lang="it-IT" altLang="zh-TW" sz="1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it-IT" altLang="zh-TW" sz="1400" b="0" i="0" smtClean="0">
                                  <a:latin typeface="Cambria Math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kumimoji="1" lang="it-IT" altLang="zh-TW" sz="1400" b="0" i="1" smtClean="0">
                                  <a:latin typeface="Cambria Math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(</m:t>
                          </m:r>
                          <m:sPre>
                            <m:sPrePr>
                              <m:ctrlPr>
                                <a:rPr kumimoji="1" lang="en-US" altLang="zh-TW" sz="1400" b="0" i="1" smtClean="0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1400" b="0" i="1" smtClean="0">
                                  <a:latin typeface="Cambria Math" charset="0"/>
                                </a:rPr>
                                <m:t>𝑃𝐿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kumimoji="1" lang="zh-TW" altLang="en-US" sz="140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TW" sz="1400" b="1" i="1">
                                      <a:latin typeface="Cambria Math" charset="0"/>
                                    </a:rPr>
                                    <m:t>𝑻𝒗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kumimoji="1" lang="zh-TW" altLang="en-US" sz="1400" dirty="0"/>
                                <m:t> </m:t>
                              </m:r>
                              <m:r>
                                <a:rPr kumimoji="1" lang="en-US" altLang="zh-TW" sz="1400" b="0" i="1" dirty="0" smtClean="0">
                                  <a:latin typeface="Cambria Math" charset="0"/>
                                </a:rPr>
                                <m:t>⋅</m:t>
                              </m:r>
                            </m:e>
                          </m:sPre>
                          <m:r>
                            <a:rPr lang="en-US" altLang="zh-TW" sz="1400" b="0" i="1" smtClean="0">
                              <a:latin typeface="Cambria Math" charset="0"/>
                            </a:rPr>
                            <m:t>  </m:t>
                          </m:r>
                          <m:sPre>
                            <m:sPrePr>
                              <m:ctrlPr>
                                <a:rPr lang="en-US" altLang="zh-TW" sz="1400" b="0" i="1" smtClean="0">
                                  <a:latin typeface="Cambria Math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US" altLang="zh-TW" sz="1400" b="0" i="1" smtClean="0">
                                  <a:latin typeface="Cambria Math" charset="0"/>
                                </a:rPr>
                                <m:t>𝑃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400" b="1" i="1" smtClean="0">
                                      <a:latin typeface="Cambria Math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TW" sz="1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sPre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377" y="3966392"/>
                <a:ext cx="2109488" cy="249364"/>
              </a:xfrm>
              <a:prstGeom prst="rect">
                <a:avLst/>
              </a:prstGeom>
              <a:blipFill rotWithShape="0">
                <a:blip r:embed="rId5"/>
                <a:stretch>
                  <a:fillRect l="-2312" t="-114634" r="-2312" b="-1463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4839469" y="5345355"/>
                <a:ext cx="2495748" cy="63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sz="140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1400" b="0" i="1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𝑙𝑝</m:t>
                          </m:r>
                        </m:sub>
                      </m:sSub>
                      <m:r>
                        <a:rPr kumimoji="1" lang="en-US" altLang="zh-TW" sz="14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TW" sz="14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kumimoji="1" lang="en-US" altLang="zh-TW" sz="1400" b="0" i="1" smtClean="0">
                              <a:latin typeface="Cambria Math" charset="0"/>
                            </a:rPr>
                            <m:t>×</m:t>
                          </m:r>
                          <m:f>
                            <m:fPr>
                              <m:ctrlPr>
                                <a:rPr kumimoji="1" lang="en-US" altLang="zh-TW" sz="1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kumimoji="1" lang="en-US" altLang="zh-TW" sz="1400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 sz="1400" b="0" i="0" smtClean="0">
                                          <a:latin typeface="Cambria Math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kumimoji="1" lang="en-US" altLang="zh-TW" sz="14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TW" sz="1400" b="0" i="1" smtClean="0">
                                                  <a:latin typeface="Cambria Math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zh-TW" sz="1400" b="0" i="1" smtClean="0">
                                              <a:latin typeface="Cambria Math" charset="0"/>
                                            </a:rPr>
                                            <m:t>𝑙𝑝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sup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𝑀𝑝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1" lang="en-US" altLang="zh-TW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func>
                                    <m:funcPr>
                                      <m:ctrlPr>
                                        <a:rPr kumimoji="1" lang="en-US" altLang="zh-TW" sz="1400" i="1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TW" sz="1400">
                                          <a:latin typeface="Cambria Math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TW" sz="1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kumimoji="1" lang="en-US" altLang="zh-TW" sz="14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TW" sz="1400" b="0" i="1" smtClean="0">
                                                  <a:latin typeface="Cambria Math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kumimoji="1" lang="en-US" altLang="zh-TW" sz="1400" i="1">
                                              <a:latin typeface="Cambria Math" charset="0"/>
                                            </a:rPr>
                                            <m:t>𝑙𝑝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  <m:sup>
                                  <m:r>
                                    <a:rPr kumimoji="1" lang="en-US" altLang="zh-TW" sz="1400" i="1">
                                      <a:latin typeface="Cambria Math" charset="0"/>
                                    </a:rPr>
                                    <m:t>𝑀</m:t>
                                  </m:r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ℓ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TW" sz="1400" b="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TW" sz="1400" i="1">
                                          <a:latin typeface="Cambria Math" charset="0"/>
                                        </a:rPr>
                                        <m:t>𝐼</m:t>
                                      </m:r>
                                      <m:r>
                                        <a:rPr kumimoji="1" lang="en-US" altLang="zh-TW" sz="14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𝑙𝑝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r>
                        <a:rPr kumimoji="1" lang="en-US" altLang="zh-TW" sz="1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69" y="5345355"/>
                <a:ext cx="2495748" cy="6365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三角形 36"/>
          <p:cNvSpPr/>
          <p:nvPr/>
        </p:nvSpPr>
        <p:spPr>
          <a:xfrm rot="16200000">
            <a:off x="3746199" y="4065961"/>
            <a:ext cx="247287" cy="4788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標題 3"/>
          <p:cNvSpPr txBox="1">
            <a:spLocks/>
          </p:cNvSpPr>
          <p:nvPr/>
        </p:nvSpPr>
        <p:spPr>
          <a:xfrm>
            <a:off x="497113" y="814282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 smtClean="0"/>
              <a:t>求解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座標系方位</a:t>
            </a:r>
            <a:endParaRPr kumimoji="1" lang="zh-TW" altLang="en-US" dirty="0"/>
          </a:p>
        </p:txBody>
      </p:sp>
      <p:sp>
        <p:nvSpPr>
          <p:cNvPr id="41" name="內容版面配置區 1"/>
          <p:cNvSpPr txBox="1">
            <a:spLocks/>
          </p:cNvSpPr>
          <p:nvPr/>
        </p:nvSpPr>
        <p:spPr>
          <a:xfrm>
            <a:off x="497113" y="1675600"/>
            <a:ext cx="7246377" cy="294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b="1" u="sng" smtClean="0"/>
              <a:t>條件</a:t>
            </a:r>
            <a:r>
              <a:rPr lang="zh-TW" altLang="en-US" sz="1600" smtClean="0"/>
              <a:t>：至少有一個</a:t>
            </a:r>
            <a:r>
              <a:rPr lang="en-US" altLang="zh-TW" sz="1600" dirty="0" smtClean="0"/>
              <a:t>PD</a:t>
            </a:r>
            <a:r>
              <a:rPr lang="zh-TW" altLang="en-US" sz="1600" dirty="0" smtClean="0"/>
              <a:t>同時接收來自三個</a:t>
            </a:r>
            <a:r>
              <a:rPr lang="en-US" altLang="zh-TW" sz="1600" dirty="0" smtClean="0"/>
              <a:t>LED</a:t>
            </a:r>
            <a:r>
              <a:rPr lang="zh-TW" altLang="en-US" sz="1600" dirty="0" smtClean="0"/>
              <a:t>的訊號才能得解</a:t>
            </a:r>
            <a:r>
              <a:rPr lang="en-US" altLang="zh-TW" sz="1600" dirty="0" smtClean="0"/>
              <a:t>PD</a:t>
            </a:r>
            <a:r>
              <a:rPr lang="zh-TW" altLang="en-US" sz="1600" dirty="0" smtClean="0"/>
              <a:t>座標系方位</a:t>
            </a:r>
            <a:endParaRPr lang="en-US" altLang="zh-TW" sz="1600" dirty="0" smtClean="0"/>
          </a:p>
        </p:txBody>
      </p:sp>
      <p:sp>
        <p:nvSpPr>
          <p:cNvPr id="43" name="內容版面配置區 1"/>
          <p:cNvSpPr txBox="1">
            <a:spLocks/>
          </p:cNvSpPr>
          <p:nvPr/>
        </p:nvSpPr>
        <p:spPr>
          <a:xfrm>
            <a:off x="497113" y="1333401"/>
            <a:ext cx="9087068" cy="429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b="1" u="sng" dirty="0" smtClean="0"/>
              <a:t>方法</a:t>
            </a:r>
            <a:r>
              <a:rPr lang="zh-TW" altLang="en-US" sz="1600" dirty="0" smtClean="0"/>
              <a:t>：利用相同</a:t>
            </a:r>
            <a:r>
              <a:rPr lang="zh-TW" altLang="en-US" sz="1600" dirty="0" smtClean="0"/>
              <a:t>方法，</a:t>
            </a:r>
            <a:r>
              <a:rPr lang="zh-TW" altLang="en-US" sz="1600" dirty="0" smtClean="0"/>
              <a:t>應用在</a:t>
            </a:r>
            <a:r>
              <a:rPr lang="en-US" altLang="zh-TW" sz="1600" dirty="0" smtClean="0"/>
              <a:t>LED</a:t>
            </a:r>
            <a:r>
              <a:rPr lang="zh-TW" altLang="en-US" sz="1600" dirty="0" smtClean="0"/>
              <a:t>座標系</a:t>
            </a:r>
            <a:r>
              <a:rPr lang="zh-TW" altLang="en-US" sz="1600" dirty="0" smtClean="0"/>
              <a:t>上，求解</a:t>
            </a:r>
            <a:r>
              <a:rPr lang="en-US" altLang="zh-TW" sz="1600" dirty="0" smtClean="0"/>
              <a:t>PD</a:t>
            </a:r>
            <a:r>
              <a:rPr lang="zh-TW" altLang="en-US" sz="1600" dirty="0" smtClean="0"/>
              <a:t>座標系方位。</a:t>
            </a:r>
            <a:endParaRPr lang="en-US" altLang="zh-TW" sz="1600" dirty="0" smtClean="0"/>
          </a:p>
        </p:txBody>
      </p:sp>
      <p:sp>
        <p:nvSpPr>
          <p:cNvPr id="5" name="矩形 4"/>
          <p:cNvSpPr/>
          <p:nvPr/>
        </p:nvSpPr>
        <p:spPr>
          <a:xfrm>
            <a:off x="497113" y="2299399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1600" b="1" u="sng" dirty="0">
                <a:solidFill>
                  <a:prstClr val="black"/>
                </a:solidFill>
                <a:latin typeface="+mj-ea"/>
                <a:ea typeface="+mj-ea"/>
              </a:rPr>
              <a:t>綜合兩方位條件</a:t>
            </a:r>
            <a:r>
              <a:rPr lang="zh-TW" altLang="en-US" sz="1600" dirty="0">
                <a:solidFill>
                  <a:prstClr val="black"/>
                </a:solidFill>
                <a:latin typeface="+mj-ea"/>
                <a:ea typeface="+mj-ea"/>
              </a:rPr>
              <a:t>：最少需三個</a:t>
            </a:r>
            <a:r>
              <a:rPr lang="en-US" altLang="zh-TW" sz="1600" dirty="0">
                <a:solidFill>
                  <a:prstClr val="black"/>
                </a:solidFill>
                <a:latin typeface="+mj-ea"/>
                <a:ea typeface="+mj-ea"/>
              </a:rPr>
              <a:t>LED</a:t>
            </a:r>
            <a:r>
              <a:rPr lang="zh-TW" altLang="en-US" sz="1600" dirty="0">
                <a:solidFill>
                  <a:prstClr val="black"/>
                </a:solidFill>
                <a:latin typeface="+mj-ea"/>
                <a:ea typeface="+mj-ea"/>
              </a:rPr>
              <a:t>與三個</a:t>
            </a:r>
            <a:r>
              <a:rPr lang="en-US" altLang="zh-TW" sz="1600" dirty="0">
                <a:solidFill>
                  <a:prstClr val="black"/>
                </a:solidFill>
                <a:latin typeface="+mj-ea"/>
                <a:ea typeface="+mj-ea"/>
              </a:rPr>
              <a:t>PD</a:t>
            </a:r>
            <a:r>
              <a:rPr lang="zh-TW" altLang="en-US" sz="1600" dirty="0">
                <a:solidFill>
                  <a:prstClr val="black"/>
                </a:solidFill>
                <a:latin typeface="+mj-ea"/>
                <a:ea typeface="+mj-ea"/>
              </a:rPr>
              <a:t>以進行定位</a:t>
            </a:r>
            <a:endParaRPr lang="zh-TW" altLang="en-US" sz="16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117711" y="3912439"/>
            <a:ext cx="1121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入射角：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120622" y="4342365"/>
            <a:ext cx="1121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出射角：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117711" y="5503422"/>
            <a:ext cx="1121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距離</a:t>
            </a:r>
            <a:r>
              <a:rPr kumimoji="1" lang="zh-TW" altLang="en-US" sz="1600" dirty="0" smtClean="0">
                <a:latin typeface="+mj-ea"/>
                <a:ea typeface="+mj-ea"/>
              </a:rPr>
              <a:t>：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9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36" grpId="0" animBg="1"/>
      <p:bldP spid="4" grpId="0"/>
      <p:bldP spid="33" grpId="0"/>
      <p:bldP spid="34" grpId="0"/>
      <p:bldP spid="35" grpId="0"/>
      <p:bldP spid="37" grpId="0" animBg="1"/>
      <p:bldP spid="18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以軟體模擬室內定位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128780" y="4896516"/>
            <a:ext cx="1715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&lt;</a:t>
            </a:r>
            <a:r>
              <a:rPr kumimoji="1"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室內定位模擬系統</a:t>
            </a:r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&gt;</a:t>
            </a:r>
            <a:endParaRPr kumimoji="1" lang="zh-TW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/>
          <a:stretch/>
        </p:blipFill>
        <p:spPr>
          <a:xfrm>
            <a:off x="5176067" y="2089509"/>
            <a:ext cx="3691957" cy="2692345"/>
          </a:xfrm>
          <a:prstGeom prst="rect">
            <a:avLst/>
          </a:prstGeom>
          <a:ln>
            <a:solidFill>
              <a:schemeClr val="bg1">
                <a:lumMod val="50000"/>
                <a:alpha val="48000"/>
              </a:schemeClr>
            </a:solidFill>
          </a:ln>
        </p:spPr>
      </p:pic>
      <p:cxnSp>
        <p:nvCxnSpPr>
          <p:cNvPr id="46" name="直線箭頭接點 45"/>
          <p:cNvCxnSpPr/>
          <p:nvPr/>
        </p:nvCxnSpPr>
        <p:spPr>
          <a:xfrm>
            <a:off x="2698754" y="5056709"/>
            <a:ext cx="0" cy="21302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/>
          <p:cNvCxnSpPr/>
          <p:nvPr/>
        </p:nvCxnSpPr>
        <p:spPr>
          <a:xfrm>
            <a:off x="2672749" y="3661832"/>
            <a:ext cx="0" cy="22071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/>
          <p:cNvCxnSpPr/>
          <p:nvPr/>
        </p:nvCxnSpPr>
        <p:spPr>
          <a:xfrm>
            <a:off x="2672754" y="2470888"/>
            <a:ext cx="0" cy="24891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群組 62"/>
          <p:cNvGrpSpPr/>
          <p:nvPr/>
        </p:nvGrpSpPr>
        <p:grpSpPr>
          <a:xfrm>
            <a:off x="430408" y="1094735"/>
            <a:ext cx="4470431" cy="1328565"/>
            <a:chOff x="209519" y="1282564"/>
            <a:chExt cx="4470431" cy="13285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276072" y="1736850"/>
                  <a:ext cx="4365418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2000"/>
                    </a:lnSpc>
                  </a:pPr>
                  <a:r>
                    <a:rPr kumimoji="1" lang="en-US" altLang="zh-TW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1. </a:t>
                  </a:r>
                  <a:r>
                    <a:rPr kumimoji="1" lang="zh-TW" altLang="en-US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參考</a:t>
                  </a:r>
                  <a:r>
                    <a:rPr kumimoji="1" lang="zh-TW" altLang="en-US" sz="16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現有硬體</a:t>
                  </a:r>
                  <a:r>
                    <a:rPr kumimoji="1" lang="zh-TW" altLang="en-US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規格表</a:t>
                  </a:r>
                  <a:r>
                    <a:rPr kumimoji="1" lang="en-US" altLang="zh-TW" sz="1600" baseline="300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[</a:t>
                  </a:r>
                  <a:r>
                    <a:rPr kumimoji="1" lang="en-US" altLang="zh-TW" sz="1600" baseline="300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45][46]</a:t>
                  </a:r>
                  <a:r>
                    <a:rPr kumimoji="1" lang="zh-TW" altLang="en-US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設定規格參數</a:t>
                  </a:r>
                  <a:endPara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>
                    <a:lnSpc>
                      <a:spcPts val="2000"/>
                    </a:lnSpc>
                  </a:pPr>
                  <a:r>
                    <a:rPr kumimoji="1" lang="en-US" altLang="zh-TW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2. </a:t>
                  </a:r>
                  <a:r>
                    <a:rPr kumimoji="1" lang="zh-TW" altLang="en-US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設定硬體數量</a:t>
                  </a:r>
                  <a14:m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</m:t>
                      </m:r>
                      <m:r>
                        <a:rPr kumimoji="1" lang="en-US" altLang="zh-TW" sz="1600" b="0" i="1" smtClean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,</m:t>
                      </m:r>
                      <m:r>
                        <a:rPr kumimoji="1" lang="en-US" altLang="zh-TW" sz="1600" b="0" i="1" smtClean="0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</m:oMath>
                  </a14:m>
                  <a:endParaRPr kumimoji="1" lang="en-US" altLang="zh-TW" sz="1600" b="0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  <a:p>
                  <a:pPr>
                    <a:lnSpc>
                      <a:spcPts val="2000"/>
                    </a:lnSpc>
                  </a:pPr>
                  <a:r>
                    <a:rPr kumimoji="1" lang="en-US" altLang="zh-TW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3. </a:t>
                  </a:r>
                  <a:r>
                    <a:rPr kumimoji="1" lang="zh-TW" altLang="en-US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設定</a:t>
                  </a:r>
                  <a:r>
                    <a:rPr kumimoji="1" lang="zh-TW" altLang="en-US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各</a:t>
                  </a:r>
                  <a:r>
                    <a:rPr kumimoji="1" lang="zh-TW" altLang="en-US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硬體</a:t>
                  </a:r>
                  <a:r>
                    <a:rPr kumimoji="1" lang="zh-TW" altLang="en-US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指向</a:t>
                  </a:r>
                  <a14:m>
                    <m:oMath xmlns:m="http://schemas.openxmlformats.org/officeDocument/2006/math">
                      <m:r>
                        <a:rPr kumimoji="1" lang="en-US" altLang="zh-TW" sz="1600" b="1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𝑽</m:t>
                      </m:r>
                    </m:oMath>
                  </a14:m>
                  <a:endParaRPr kumimoji="1" lang="zh-TW" altLang="en-US" sz="1600" b="1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072" y="1736850"/>
                  <a:ext cx="4365418" cy="86177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838" t="-4255" b="-56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矩形 39"/>
            <p:cNvSpPr/>
            <p:nvPr/>
          </p:nvSpPr>
          <p:spPr>
            <a:xfrm>
              <a:off x="209519" y="1282564"/>
              <a:ext cx="4470431" cy="132856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234233" y="1347566"/>
              <a:ext cx="3412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Step1.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 決定次系統規格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637775" y="1425142"/>
              <a:ext cx="6912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dirty="0">
                  <a:latin typeface="Heiti TC Light" charset="-120"/>
                  <a:ea typeface="Heiti TC Light" charset="-120"/>
                  <a:cs typeface="Heiti TC Light" charset="-120"/>
                </a:rPr>
                <a:t>(4.1.1</a:t>
              </a:r>
              <a:r>
                <a:rPr kumimoji="1" lang="zh-TW" altLang="en-US" sz="1000" dirty="0"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sz="1000" dirty="0"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422316" y="2719800"/>
            <a:ext cx="4470431" cy="869211"/>
            <a:chOff x="209519" y="2958157"/>
            <a:chExt cx="4470431" cy="869211"/>
          </a:xfrm>
        </p:grpSpPr>
        <p:sp>
          <p:nvSpPr>
            <p:cNvPr id="41" name="文字方塊 40"/>
            <p:cNvSpPr txBox="1"/>
            <p:nvPr/>
          </p:nvSpPr>
          <p:spPr>
            <a:xfrm>
              <a:off x="243134" y="3017943"/>
              <a:ext cx="2715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Step2.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 系統設置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文字方塊 42"/>
                <p:cNvSpPr txBox="1"/>
                <p:nvPr/>
              </p:nvSpPr>
              <p:spPr>
                <a:xfrm>
                  <a:off x="258221" y="3456247"/>
                  <a:ext cx="3511677" cy="348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2000"/>
                    </a:lnSpc>
                  </a:pPr>
                  <a:r>
                    <a:rPr kumimoji="1" lang="zh-TW" altLang="en-US" sz="1600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設定兩座標之間齊</a:t>
                  </a:r>
                  <a:r>
                    <a:rPr kumimoji="1" lang="zh-TW" altLang="en-US" sz="16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次轉換矩陣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16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</m:ctrlPr>
                        </m:sSupPr>
                        <m:e>
                          <m:r>
                            <a:rPr kumimoji="1" lang="en-US" altLang="zh-TW" sz="1600" i="1">
                              <a:solidFill>
                                <a:schemeClr val="bg1"/>
                              </a:solidFill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.</m:t>
                          </m:r>
                        </m:e>
                        <m:sup>
                          <m:r>
                            <a:rPr kumimoji="1" lang="en-US" altLang="zh-TW" sz="16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𝑃𝐿</m:t>
                          </m:r>
                        </m:sup>
                      </m:sSup>
                      <m:r>
                        <a:rPr kumimoji="1" lang="en-US" altLang="zh-TW" sz="1600" b="1" i="1"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𝑯</m:t>
                      </m:r>
                    </m:oMath>
                  </a14:m>
                  <a:endParaRPr kumimoji="1" lang="en-US" altLang="zh-TW" sz="1600" b="1" dirty="0" smtClean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43" name="文字方塊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221" y="3456247"/>
                  <a:ext cx="3511677" cy="34881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68" t="-10526" b="-1403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矩形 43"/>
            <p:cNvSpPr/>
            <p:nvPr/>
          </p:nvSpPr>
          <p:spPr>
            <a:xfrm>
              <a:off x="209519" y="2958157"/>
              <a:ext cx="4470431" cy="86921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962590" y="3079498"/>
              <a:ext cx="69121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dirty="0">
                  <a:latin typeface="Heiti TC Light" charset="-120"/>
                  <a:ea typeface="Heiti TC Light" charset="-120"/>
                  <a:cs typeface="Heiti TC Light" charset="-120"/>
                </a:rPr>
                <a:t>(</a:t>
              </a:r>
              <a:r>
                <a:rPr kumimoji="1" lang="en-US" altLang="zh-TW" sz="1000" dirty="0" smtClean="0">
                  <a:latin typeface="Heiti TC Light" charset="-120"/>
                  <a:ea typeface="Heiti TC Light" charset="-120"/>
                  <a:cs typeface="Heiti TC Light" charset="-120"/>
                </a:rPr>
                <a:t>4.1.2</a:t>
              </a:r>
              <a:r>
                <a:rPr kumimoji="1" lang="zh-TW" altLang="en-US" sz="1000" dirty="0" smtClean="0"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sz="1000" dirty="0"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</a:p>
          </p:txBody>
        </p:sp>
      </p:grpSp>
      <p:grpSp>
        <p:nvGrpSpPr>
          <p:cNvPr id="65" name="群組 64"/>
          <p:cNvGrpSpPr/>
          <p:nvPr/>
        </p:nvGrpSpPr>
        <p:grpSpPr>
          <a:xfrm>
            <a:off x="423704" y="3900480"/>
            <a:ext cx="4469044" cy="1099447"/>
            <a:chOff x="210907" y="4447293"/>
            <a:chExt cx="4469044" cy="1099447"/>
          </a:xfrm>
        </p:grpSpPr>
        <p:sp>
          <p:nvSpPr>
            <p:cNvPr id="35" name="文字方塊 34"/>
            <p:cNvSpPr txBox="1"/>
            <p:nvPr/>
          </p:nvSpPr>
          <p:spPr>
            <a:xfrm>
              <a:off x="252789" y="4480626"/>
              <a:ext cx="33696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Step3. 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 </a:t>
              </a:r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發送與</a:t>
              </a:r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量測訊號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252789" y="4884091"/>
              <a:ext cx="422674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ts val="2000"/>
                </a:lnSpc>
                <a:buFont typeface="+mj-lt"/>
                <a:buAutoNum type="arabicPeriod"/>
              </a:pPr>
              <a:r>
                <a:rPr kumimoji="1" lang="zh-TW" altLang="en-US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計算各</a:t>
              </a:r>
              <a:r>
                <a:rPr kumimoji="1" lang="en-US" altLang="zh-TW" sz="1600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對各</a:t>
              </a:r>
              <a:r>
                <a:rPr kumimoji="1" lang="en-US" altLang="zh-TW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rPr>
                <a:t>的電流</a:t>
              </a:r>
              <a:r>
                <a:rPr kumimoji="1" lang="zh-TW" altLang="en-US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強度</a:t>
              </a:r>
              <a:endParaRPr kumimoji="1" lang="en-US" altLang="zh-TW" sz="1600" dirty="0" smtClean="0"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marL="342900" indent="-342900">
                <a:lnSpc>
                  <a:spcPts val="2000"/>
                </a:lnSpc>
                <a:buFont typeface="+mj-lt"/>
                <a:buAutoNum type="arabicPeriod"/>
              </a:pPr>
              <a:r>
                <a:rPr kumimoji="1" lang="zh-TW" altLang="en-US" sz="1600" dirty="0" smtClean="0">
                  <a:latin typeface="Heiti TC Light" charset="-120"/>
                  <a:ea typeface="Heiti TC Light" charset="-120"/>
                  <a:cs typeface="Heiti TC Light" charset="-120"/>
                </a:rPr>
                <a:t>加上模擬的誤差</a:t>
              </a:r>
              <a:endParaRPr kumimoji="1" lang="zh-TW" altLang="en-US" sz="16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10907" y="4447293"/>
              <a:ext cx="4469044" cy="109944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90550" y="4545809"/>
              <a:ext cx="691215" cy="2238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dirty="0">
                  <a:latin typeface="Heiti TC Light" charset="-120"/>
                  <a:ea typeface="Heiti TC Light" charset="-120"/>
                  <a:cs typeface="Heiti TC Light" charset="-120"/>
                </a:rPr>
                <a:t>(</a:t>
              </a:r>
              <a:r>
                <a:rPr kumimoji="1" lang="en-US" altLang="zh-TW" sz="1000" dirty="0" smtClean="0">
                  <a:latin typeface="Heiti TC Light" charset="-120"/>
                  <a:ea typeface="Heiti TC Light" charset="-120"/>
                  <a:cs typeface="Heiti TC Light" charset="-120"/>
                </a:rPr>
                <a:t>4.1.3</a:t>
              </a:r>
              <a:r>
                <a:rPr kumimoji="1" lang="zh-TW" altLang="en-US" sz="1000" dirty="0" smtClean="0"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sz="1000" dirty="0"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423704" y="5298305"/>
            <a:ext cx="4469043" cy="907199"/>
            <a:chOff x="210907" y="5669923"/>
            <a:chExt cx="4469043" cy="907199"/>
          </a:xfrm>
        </p:grpSpPr>
        <p:grpSp>
          <p:nvGrpSpPr>
            <p:cNvPr id="60" name="群組 59"/>
            <p:cNvGrpSpPr/>
            <p:nvPr/>
          </p:nvGrpSpPr>
          <p:grpSpPr>
            <a:xfrm>
              <a:off x="210907" y="5669923"/>
              <a:ext cx="4469043" cy="907199"/>
              <a:chOff x="210907" y="5474717"/>
              <a:chExt cx="4469043" cy="907199"/>
            </a:xfrm>
          </p:grpSpPr>
          <p:sp>
            <p:nvSpPr>
              <p:cNvPr id="33" name="文字方塊 32"/>
              <p:cNvSpPr txBox="1"/>
              <p:nvPr/>
            </p:nvSpPr>
            <p:spPr>
              <a:xfrm>
                <a:off x="228621" y="5496562"/>
                <a:ext cx="2923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Step4. </a:t>
                </a:r>
                <a:r>
                  <a:rPr kumimoji="1" lang="zh-TW" altLang="en-US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執行計算演算法</a:t>
                </a:r>
                <a:endPara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0907" y="5474717"/>
                <a:ext cx="4469043" cy="9071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242515" y="5892090"/>
                <a:ext cx="30392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6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以第三章建立的演算法進行定位</a:t>
                </a:r>
                <a:endParaRPr kumimoji="1" lang="zh-TW" altLang="en-US" sz="16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2653805" y="5753323"/>
              <a:ext cx="60785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1000" dirty="0" smtClean="0">
                  <a:latin typeface="Heiti TC Light" charset="-120"/>
                  <a:ea typeface="Heiti TC Light" charset="-120"/>
                  <a:cs typeface="Heiti TC Light" charset="-120"/>
                </a:rPr>
                <a:t>(</a:t>
              </a:r>
              <a:r>
                <a:rPr kumimoji="1" lang="zh-TW" altLang="en-US" sz="1000" dirty="0" smtClean="0">
                  <a:latin typeface="Heiti TC Light" charset="-120"/>
                  <a:ea typeface="Heiti TC Light" charset="-120"/>
                  <a:cs typeface="Heiti TC Light" charset="-120"/>
                </a:rPr>
                <a:t>第</a:t>
              </a:r>
              <a:r>
                <a:rPr kumimoji="1" lang="en-US" altLang="zh-TW" sz="1000" dirty="0" smtClean="0">
                  <a:latin typeface="Heiti TC Light" charset="-120"/>
                  <a:ea typeface="Heiti TC Light" charset="-120"/>
                  <a:cs typeface="Heiti TC Light" charset="-120"/>
                </a:rPr>
                <a:t>3</a:t>
              </a:r>
              <a:r>
                <a:rPr kumimoji="1" lang="zh-TW" altLang="en-US" sz="1000" dirty="0" smtClean="0">
                  <a:latin typeface="Heiti TC Light" charset="-120"/>
                  <a:ea typeface="Heiti TC Light" charset="-120"/>
                  <a:cs typeface="Heiti TC Light" charset="-120"/>
                </a:rPr>
                <a:t>章</a:t>
              </a:r>
              <a:r>
                <a:rPr kumimoji="1" lang="en-US" altLang="zh-TW" sz="1000" dirty="0">
                  <a:latin typeface="Heiti TC Light" charset="-120"/>
                  <a:ea typeface="Heiti TC Light" charset="-120"/>
                  <a:cs typeface="Heiti TC Light" charset="-120"/>
                </a:rPr>
                <a:t>)</a:t>
              </a:r>
            </a:p>
          </p:txBody>
        </p:sp>
      </p:grpSp>
      <p:pic>
        <p:nvPicPr>
          <p:cNvPr id="69" name="圖片 6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38" y="994936"/>
            <a:ext cx="3892375" cy="4246995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8" y="888310"/>
            <a:ext cx="4048402" cy="4282966"/>
          </a:xfrm>
          <a:prstGeom prst="rect">
            <a:avLst/>
          </a:prstGeom>
        </p:spPr>
      </p:pic>
      <p:grpSp>
        <p:nvGrpSpPr>
          <p:cNvPr id="73" name="群組 72"/>
          <p:cNvGrpSpPr/>
          <p:nvPr/>
        </p:nvGrpSpPr>
        <p:grpSpPr>
          <a:xfrm>
            <a:off x="4990265" y="5216892"/>
            <a:ext cx="4689340" cy="822068"/>
            <a:chOff x="4915413" y="5665693"/>
            <a:chExt cx="4689340" cy="822068"/>
          </a:xfrm>
        </p:grpSpPr>
        <p:sp>
          <p:nvSpPr>
            <p:cNvPr id="71" name="內容版面配置區 1"/>
            <p:cNvSpPr txBox="1">
              <a:spLocks/>
            </p:cNvSpPr>
            <p:nvPr/>
          </p:nvSpPr>
          <p:spPr>
            <a:xfrm>
              <a:off x="5094172" y="5665693"/>
              <a:ext cx="4510581" cy="8220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1200" b="1" u="sng" dirty="0" smtClean="0"/>
                <a:t>條件</a:t>
              </a:r>
              <a:r>
                <a:rPr lang="zh-TW" altLang="en-US" sz="1200" dirty="0" smtClean="0"/>
                <a:t>：</a:t>
              </a:r>
              <a:endParaRPr lang="en-US" altLang="zh-TW" sz="1200" dirty="0" smtClean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1200" dirty="0" smtClean="0"/>
                <a:t>需</a:t>
              </a:r>
              <a:r>
                <a:rPr lang="zh-TW" altLang="en-US" sz="1200" dirty="0" smtClean="0"/>
                <a:t>有一</a:t>
              </a:r>
              <a:r>
                <a:rPr lang="en-US" altLang="zh-TW" sz="1200" dirty="0" smtClean="0"/>
                <a:t>LED</a:t>
              </a:r>
              <a:r>
                <a:rPr lang="zh-TW" altLang="en-US" sz="1200" dirty="0" smtClean="0"/>
                <a:t>同時被三個</a:t>
              </a:r>
              <a:r>
                <a:rPr lang="en-US" altLang="zh-TW" sz="1200" dirty="0" smtClean="0"/>
                <a:t>PD</a:t>
              </a:r>
              <a:r>
                <a:rPr lang="zh-TW" altLang="en-US" sz="1200" dirty="0" smtClean="0"/>
                <a:t>接收訊號以解</a:t>
              </a:r>
              <a:r>
                <a:rPr lang="en-US" altLang="zh-TW" sz="1200" dirty="0" smtClean="0"/>
                <a:t>LED</a:t>
              </a:r>
              <a:r>
                <a:rPr lang="zh-TW" altLang="en-US" sz="1200" dirty="0" smtClean="0"/>
                <a:t>座標系方位</a:t>
              </a:r>
              <a:endParaRPr lang="en-US" altLang="zh-TW" sz="1200" dirty="0" smtClean="0"/>
            </a:p>
            <a:p>
              <a:pPr marL="0" indent="0">
                <a:lnSpc>
                  <a:spcPct val="100000"/>
                </a:lnSpc>
                <a:buNone/>
              </a:pPr>
              <a:r>
                <a:rPr lang="zh-TW" altLang="en-US" sz="1200" dirty="0" smtClean="0"/>
                <a:t>需</a:t>
              </a:r>
              <a:r>
                <a:rPr lang="zh-TW" altLang="en-US" sz="1200" dirty="0" smtClean="0"/>
                <a:t>有一</a:t>
              </a:r>
              <a:r>
                <a:rPr lang="en-US" altLang="zh-TW" sz="1200" dirty="0" smtClean="0"/>
                <a:t>PD</a:t>
              </a:r>
              <a:r>
                <a:rPr lang="zh-TW" altLang="en-US" sz="1200" dirty="0" smtClean="0"/>
                <a:t>同時接收三個</a:t>
              </a:r>
              <a:r>
                <a:rPr lang="en-US" altLang="zh-TW" sz="1200" dirty="0" smtClean="0"/>
                <a:t>LED</a:t>
              </a:r>
              <a:r>
                <a:rPr lang="zh-TW" altLang="en-US" sz="1200" dirty="0" smtClean="0"/>
                <a:t>的訊號以解</a:t>
              </a:r>
              <a:r>
                <a:rPr lang="en-US" altLang="zh-TW" sz="1200" dirty="0"/>
                <a:t>P</a:t>
              </a:r>
              <a:r>
                <a:rPr lang="en-US" altLang="zh-TW" sz="1200" dirty="0" smtClean="0"/>
                <a:t>D</a:t>
              </a:r>
              <a:r>
                <a:rPr lang="zh-TW" altLang="en-US" sz="1200" dirty="0"/>
                <a:t>座標系</a:t>
              </a:r>
              <a:r>
                <a:rPr lang="zh-TW" altLang="en-US" sz="1200" dirty="0" smtClean="0"/>
                <a:t>方位</a:t>
              </a:r>
              <a:endParaRPr lang="en-US" altLang="zh-TW" sz="1200" dirty="0" smtClean="0"/>
            </a:p>
          </p:txBody>
        </p:sp>
        <p:pic>
          <p:nvPicPr>
            <p:cNvPr id="72" name="圖片 7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5413" y="5678258"/>
              <a:ext cx="262212" cy="234017"/>
            </a:xfrm>
            <a:prstGeom prst="rect">
              <a:avLst/>
            </a:prstGeom>
          </p:spPr>
        </p:pic>
      </p:grpSp>
      <p:sp>
        <p:nvSpPr>
          <p:cNvPr id="74" name="內容版面配置區 1"/>
          <p:cNvSpPr txBox="1">
            <a:spLocks/>
          </p:cNvSpPr>
          <p:nvPr/>
        </p:nvSpPr>
        <p:spPr>
          <a:xfrm>
            <a:off x="5061703" y="5266971"/>
            <a:ext cx="3924387" cy="1439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b="1" u="sng" dirty="0" smtClean="0"/>
              <a:t>模擬成果：</a:t>
            </a:r>
            <a:endParaRPr lang="en-US" altLang="zh-TW" sz="1600" b="1" u="sng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不需實際搭建硬體系統，即可快速的模擬不同相對關係、誤差環境、次系統設計的定位結果。</a:t>
            </a:r>
            <a:endParaRPr lang="en-US" altLang="zh-TW" sz="1600" dirty="0" smtClean="0"/>
          </a:p>
        </p:txBody>
      </p:sp>
    </p:spTree>
    <p:extLst>
      <p:ext uri="{BB962C8B-B14F-4D97-AF65-F5344CB8AC3E}">
        <p14:creationId xmlns:p14="http://schemas.microsoft.com/office/powerpoint/2010/main" val="112394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系統效能評估流程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 b="-1"/>
          <a:stretch/>
        </p:blipFill>
        <p:spPr>
          <a:xfrm>
            <a:off x="628650" y="1125260"/>
            <a:ext cx="4163483" cy="5096921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5130630" y="1152763"/>
            <a:ext cx="3497552" cy="737949"/>
          </a:xfrm>
          <a:prstGeom prst="wedgeRoundRectCallout">
            <a:avLst>
              <a:gd name="adj1" fmla="val -70880"/>
              <a:gd name="adj2" fmla="val -24644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在使用情境中建立樣本點</a:t>
            </a:r>
            <a:r>
              <a:rPr kumimoji="1" lang="zh-TW" altLang="en-US" sz="1600" dirty="0" smtClean="0">
                <a:latin typeface="+mj-ea"/>
                <a:ea typeface="+mj-ea"/>
              </a:rPr>
              <a:t>，</a:t>
            </a:r>
            <a:endParaRPr kumimoji="1" lang="en-US" altLang="zh-TW" sz="1600" dirty="0" smtClean="0">
              <a:latin typeface="+mj-ea"/>
              <a:ea typeface="+mj-ea"/>
            </a:endParaRPr>
          </a:p>
          <a:p>
            <a:r>
              <a:rPr kumimoji="1" lang="zh-TW" altLang="en-US" sz="1600" dirty="0" smtClean="0">
                <a:latin typeface="+mj-ea"/>
                <a:ea typeface="+mj-ea"/>
              </a:rPr>
              <a:t>以</a:t>
            </a:r>
            <a:r>
              <a:rPr kumimoji="1" lang="zh-TW" altLang="en-US" sz="1600" dirty="0" smtClean="0">
                <a:latin typeface="+mj-ea"/>
                <a:ea typeface="+mj-ea"/>
              </a:rPr>
              <a:t>各樣本點表現評估該使用情境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5130630" y="5606387"/>
            <a:ext cx="3497552" cy="549793"/>
          </a:xfrm>
          <a:prstGeom prst="wedgeRoundRectCallout">
            <a:avLst>
              <a:gd name="adj1" fmla="val -72923"/>
              <a:gd name="adj2" fmla="val -5283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量化定位結果以</a:t>
            </a:r>
            <a:r>
              <a:rPr kumimoji="1" lang="zh-TW" altLang="en-US" sz="1600" dirty="0" smtClean="0">
                <a:latin typeface="+mj-ea"/>
                <a:ea typeface="+mj-ea"/>
              </a:rPr>
              <a:t>有效評估系統效能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16" name="圓角矩形圖說文字 15"/>
          <p:cNvSpPr/>
          <p:nvPr/>
        </p:nvSpPr>
        <p:spPr>
          <a:xfrm>
            <a:off x="5130630" y="2296857"/>
            <a:ext cx="3497552" cy="549793"/>
          </a:xfrm>
          <a:prstGeom prst="wedgeRoundRectCallout">
            <a:avLst>
              <a:gd name="adj1" fmla="val -73948"/>
              <a:gd name="adj2" fmla="val -67244"/>
              <a:gd name="adj3" fmla="val 16667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使用論文</a:t>
            </a:r>
            <a:r>
              <a:rPr kumimoji="1" lang="en-US" altLang="zh-TW" sz="1600" dirty="0" smtClean="0">
                <a:latin typeface="+mj-ea"/>
                <a:ea typeface="+mj-ea"/>
              </a:rPr>
              <a:t>4.1</a:t>
            </a:r>
            <a:r>
              <a:rPr kumimoji="1" lang="zh-TW" altLang="en-US" sz="1600" dirty="0" smtClean="0">
                <a:latin typeface="+mj-ea"/>
                <a:ea typeface="+mj-ea"/>
              </a:rPr>
              <a:t>章的</a:t>
            </a:r>
            <a:r>
              <a:rPr kumimoji="1" lang="zh-TW" altLang="en-US" sz="1600" dirty="0" smtClean="0">
                <a:latin typeface="+mj-ea"/>
                <a:ea typeface="+mj-ea"/>
              </a:rPr>
              <a:t>軟體模擬環境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7920" y="1161666"/>
            <a:ext cx="3930096" cy="468351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47919" y="5650522"/>
            <a:ext cx="3930097" cy="432225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54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538007" y="1455688"/>
            <a:ext cx="6067985" cy="3946624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400" dirty="0" smtClean="0"/>
              <a:t>研究動機與目標</a:t>
            </a:r>
            <a:endParaRPr kumimoji="1" lang="en-US" altLang="zh-TW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 smtClean="0"/>
              <a:t>LED</a:t>
            </a:r>
            <a:r>
              <a:rPr kumimoji="1" lang="zh-TW" altLang="en-US" sz="2400" dirty="0" smtClean="0"/>
              <a:t>與</a:t>
            </a:r>
            <a:r>
              <a:rPr kumimoji="1" lang="en-US" altLang="zh-TW" sz="2400" dirty="0" smtClean="0"/>
              <a:t>PD</a:t>
            </a:r>
            <a:r>
              <a:rPr kumimoji="1" lang="zh-TW" altLang="en-US" sz="2400" dirty="0" smtClean="0"/>
              <a:t>定位系統</a:t>
            </a:r>
            <a:endParaRPr kumimoji="1" lang="en-US" altLang="zh-TW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/>
              <a:t>建立一</a:t>
            </a:r>
            <a:r>
              <a:rPr lang="en-US" altLang="zh-TW" sz="2400" dirty="0" smtClean="0"/>
              <a:t>LED-PD</a:t>
            </a:r>
            <a:r>
              <a:rPr lang="zh-TW" altLang="en-US" sz="2400" dirty="0" smtClean="0"/>
              <a:t>定位演算法</a:t>
            </a:r>
            <a:endParaRPr lang="en-US" altLang="zh-TW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400" dirty="0" smtClean="0"/>
              <a:t>模擬與評估系統表現</a:t>
            </a:r>
            <a:endParaRPr kumimoji="1" lang="en-US" altLang="zh-TW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400" dirty="0" smtClean="0"/>
              <a:t>針對使用情境進行次系統最佳化</a:t>
            </a:r>
            <a:endParaRPr kumimoji="1" lang="en-US" altLang="zh-TW" sz="2400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400" dirty="0" smtClean="0"/>
              <a:t>結論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893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031444" y="1098213"/>
            <a:ext cx="4827315" cy="5260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4936673" y="1217954"/>
            <a:ext cx="3095350" cy="481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800" b="1" u="sng" smtClean="0"/>
              <a:t>旋轉</a:t>
            </a:r>
            <a:r>
              <a:rPr lang="zh-TW" altLang="en-US" sz="1800" b="1" u="sng" smtClean="0"/>
              <a:t>樣本：不限制平面平行</a:t>
            </a:r>
            <a:endParaRPr lang="zh-TW" altLang="en-US" sz="1800" b="1" u="sng" dirty="0"/>
          </a:p>
        </p:txBody>
      </p:sp>
      <p:sp>
        <p:nvSpPr>
          <p:cNvPr id="10" name="矩形 9"/>
          <p:cNvSpPr/>
          <p:nvPr/>
        </p:nvSpPr>
        <p:spPr>
          <a:xfrm>
            <a:off x="265443" y="1103561"/>
            <a:ext cx="3657601" cy="5260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建立樣本點</a:t>
            </a:r>
            <a:endParaRPr kumimoji="1" lang="zh-TW" altLang="en-US" dirty="0"/>
          </a:p>
        </p:txBody>
      </p:sp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2985724" y="170070"/>
            <a:ext cx="5848045" cy="109760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zh-TW" sz="1600" dirty="0" smtClean="0"/>
              <a:t>LED</a:t>
            </a:r>
            <a:r>
              <a:rPr lang="zh-TW" altLang="en-US" sz="1600" dirty="0" smtClean="0"/>
              <a:t>座標系相對</a:t>
            </a:r>
            <a:r>
              <a:rPr lang="en-US" altLang="zh-TW" sz="1600" dirty="0" smtClean="0"/>
              <a:t>PD</a:t>
            </a:r>
            <a:r>
              <a:rPr lang="zh-TW" altLang="en-US" sz="1600" dirty="0" smtClean="0"/>
              <a:t>座標系平移</a:t>
            </a:r>
            <a:r>
              <a:rPr lang="en-US" altLang="zh-TW" sz="1600" dirty="0"/>
              <a:t>1000</a:t>
            </a:r>
            <a:r>
              <a:rPr lang="zh-TW" altLang="en-US" sz="1600" dirty="0"/>
              <a:t>個不同的</a:t>
            </a:r>
            <a:r>
              <a:rPr lang="zh-TW" altLang="en-US" sz="1600" dirty="0" smtClean="0"/>
              <a:t>位置</a:t>
            </a:r>
            <a:r>
              <a:rPr lang="zh-TW" altLang="en-US" sz="1600" dirty="0" smtClean="0"/>
              <a:t>，</a:t>
            </a:r>
            <a:endParaRPr lang="en-US" altLang="zh-TW" sz="1600" dirty="0" smtClean="0"/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zh-TW" altLang="en-US" sz="1600" dirty="0" smtClean="0"/>
              <a:t>每</a:t>
            </a:r>
            <a:r>
              <a:rPr lang="zh-TW" altLang="en-US" sz="1600" dirty="0"/>
              <a:t>個位置上，皆調整共</a:t>
            </a:r>
            <a:r>
              <a:rPr lang="en-US" altLang="zh-TW" sz="1600" dirty="0"/>
              <a:t>61</a:t>
            </a:r>
            <a:r>
              <a:rPr lang="zh-TW" altLang="en-US" sz="1600" dirty="0"/>
              <a:t>種相對</a:t>
            </a:r>
            <a:r>
              <a:rPr lang="zh-TW" altLang="en-US" sz="1600" dirty="0" smtClean="0"/>
              <a:t>姿態</a:t>
            </a:r>
            <a:endParaRPr lang="en-US" altLang="zh-TW" sz="1600" dirty="0"/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zh-TW" altLang="en-US" sz="1600" dirty="0" smtClean="0"/>
              <a:t>總共</a:t>
            </a:r>
            <a:r>
              <a:rPr lang="zh-TW" altLang="en-US" sz="1600" dirty="0"/>
              <a:t>有六萬一千個不同相對關係的樣本點。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endParaRPr lang="zh-TW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內容版面配置區 1"/>
              <p:cNvSpPr txBox="1">
                <a:spLocks/>
              </p:cNvSpPr>
              <p:nvPr/>
            </p:nvSpPr>
            <p:spPr>
              <a:xfrm>
                <a:off x="672708" y="1167842"/>
                <a:ext cx="2991509" cy="4815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TW" altLang="en-US" sz="1800" b="1" u="sng" dirty="0" smtClean="0"/>
                  <a:t>平移樣本：</a:t>
                </a:r>
                <a14:m>
                  <m:oMath xmlns:m="http://schemas.openxmlformats.org/officeDocument/2006/math">
                    <m:r>
                      <a:rPr lang="en-US" altLang="zh-TW" sz="1800" b="1" i="1" u="sng" smtClean="0">
                        <a:latin typeface="Cambria Math" charset="0"/>
                      </a:rPr>
                      <m:t>𝟑</m:t>
                    </m:r>
                    <m:r>
                      <a:rPr lang="en-US" altLang="zh-TW" sz="1800" b="1" i="1" u="sng" smtClean="0">
                        <a:latin typeface="Cambria Math" charset="0"/>
                      </a:rPr>
                      <m:t>×</m:t>
                    </m:r>
                    <m:r>
                      <a:rPr lang="en-US" altLang="zh-TW" sz="1800" b="1" i="1" u="sng" smtClean="0">
                        <a:latin typeface="Cambria Math" charset="0"/>
                      </a:rPr>
                      <m:t>𝟑</m:t>
                    </m:r>
                    <m:r>
                      <a:rPr lang="en-US" altLang="zh-TW" sz="1800" b="1" i="1" u="sng" smtClean="0">
                        <a:latin typeface="Cambria Math" charset="0"/>
                      </a:rPr>
                      <m:t>×</m:t>
                    </m:r>
                    <m:r>
                      <a:rPr lang="en-US" altLang="zh-TW" sz="1800" b="1" i="1" u="sng" smtClean="0">
                        <a:latin typeface="Cambria Math" charset="0"/>
                      </a:rPr>
                      <m:t>𝟑</m:t>
                    </m:r>
                    <m:r>
                      <a:rPr lang="en-US" altLang="zh-TW" sz="1800" b="1" i="1" u="sng" smtClean="0">
                        <a:latin typeface="Cambria Math" charset="0"/>
                      </a:rPr>
                      <m:t>𝒎</m:t>
                    </m:r>
                  </m:oMath>
                </a14:m>
                <a:r>
                  <a:rPr lang="zh-TW" altLang="en-US" sz="1800" b="1" u="sng" dirty="0" smtClean="0"/>
                  <a:t>空間</a:t>
                </a:r>
                <a:endParaRPr lang="zh-TW" altLang="en-US" sz="1800" b="1" u="sng" dirty="0"/>
              </a:p>
            </p:txBody>
          </p:sp>
        </mc:Choice>
        <mc:Fallback>
          <p:sp>
            <p:nvSpPr>
              <p:cNvPr id="12" name="內容版面配置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08" y="1167842"/>
                <a:ext cx="2991509" cy="481547"/>
              </a:xfrm>
              <a:prstGeom prst="rect">
                <a:avLst/>
              </a:prstGeom>
              <a:blipFill rotWithShape="0">
                <a:blip r:embed="rId3"/>
                <a:stretch>
                  <a:fillRect l="-1629" t="-75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內容版面配置區 1"/>
          <p:cNvSpPr txBox="1">
            <a:spLocks/>
          </p:cNvSpPr>
          <p:nvPr/>
        </p:nvSpPr>
        <p:spPr>
          <a:xfrm>
            <a:off x="2202287" y="6056989"/>
            <a:ext cx="1829157" cy="3018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400" dirty="0" smtClean="0"/>
              <a:t>共</a:t>
            </a:r>
            <a:r>
              <a:rPr lang="en-US" altLang="zh-TW" sz="1400" dirty="0" smtClean="0"/>
              <a:t>1000</a:t>
            </a:r>
            <a:r>
              <a:rPr lang="zh-TW" altLang="en-US" sz="1400" dirty="0" smtClean="0"/>
              <a:t>個平移樣本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1"/>
              <p:cNvSpPr txBox="1">
                <a:spLocks/>
              </p:cNvSpPr>
              <p:nvPr/>
            </p:nvSpPr>
            <p:spPr>
              <a:xfrm>
                <a:off x="4192074" y="6026180"/>
                <a:ext cx="4770952" cy="5053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TW" altLang="en-US" sz="1400" dirty="0" smtClean="0"/>
                  <a:t>以上</a:t>
                </a:r>
                <a:r>
                  <a:rPr lang="en-US" altLang="zh-TW" sz="1400" dirty="0" smtClean="0"/>
                  <a:t>60</a:t>
                </a:r>
                <a:r>
                  <a:rPr lang="zh-TW" altLang="en-US" sz="1400" dirty="0" smtClean="0"/>
                  <a:t>個樣本，加上一個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100" i="1" smtClean="0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1500" b="0" i="1" smtClean="0">
                            <a:latin typeface="Cambria Math" charset="0"/>
                          </a:rPr>
                          <m:t>𝑃𝐿</m:t>
                        </m:r>
                      </m:sup>
                      <m:e>
                        <m:r>
                          <a:rPr lang="en-US" altLang="zh-TW" sz="1500" b="0" i="1" smtClean="0">
                            <a:latin typeface="Cambria Math" charset="0"/>
                          </a:rPr>
                          <m:t>𝑟𝑥</m:t>
                        </m:r>
                      </m:e>
                    </m:sPre>
                    <m:r>
                      <a:rPr lang="en-US" altLang="zh-TW" sz="1500" b="0" i="1" smtClean="0">
                        <a:latin typeface="Cambria Math" charset="0"/>
                      </a:rPr>
                      <m:t>=</m:t>
                    </m:r>
                    <m:r>
                      <a:rPr lang="en-US" altLang="zh-TW" sz="1500" b="0" i="1" smtClean="0">
                        <a:latin typeface="Cambria Math" charset="0"/>
                      </a:rPr>
                      <m:t>𝜋</m:t>
                    </m:r>
                  </m:oMath>
                </a14:m>
                <a:r>
                  <a:rPr lang="zh-TW" altLang="en-US" sz="1400" dirty="0" smtClean="0"/>
                  <a:t>的樣本，共</a:t>
                </a:r>
                <a:r>
                  <a:rPr lang="en-US" altLang="zh-TW" sz="1400" dirty="0" smtClean="0"/>
                  <a:t>61</a:t>
                </a:r>
                <a:r>
                  <a:rPr lang="zh-TW" altLang="en-US" sz="1400" dirty="0" smtClean="0"/>
                  <a:t>個樣本</a:t>
                </a:r>
                <a:endParaRPr lang="zh-TW" altLang="en-US" sz="1400" dirty="0"/>
              </a:p>
            </p:txBody>
          </p:sp>
        </mc:Choice>
        <mc:Fallback xmlns="">
          <p:sp>
            <p:nvSpPr>
              <p:cNvPr id="18" name="內容版面配置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074" y="6026180"/>
                <a:ext cx="4770952" cy="505336"/>
              </a:xfrm>
              <a:prstGeom prst="rect">
                <a:avLst/>
              </a:prstGeom>
              <a:blipFill rotWithShape="0">
                <a:blip r:embed="rId4"/>
                <a:stretch>
                  <a:fillRect l="-384" t="-36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7"/>
          <a:stretch/>
        </p:blipFill>
        <p:spPr>
          <a:xfrm>
            <a:off x="530163" y="1575904"/>
            <a:ext cx="3123555" cy="3344172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4201565" y="1648195"/>
            <a:ext cx="4562110" cy="2991653"/>
            <a:chOff x="4246848" y="1648195"/>
            <a:chExt cx="4562110" cy="2991653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659"/>
            <a:stretch/>
          </p:blipFill>
          <p:spPr>
            <a:xfrm>
              <a:off x="4246848" y="1648195"/>
              <a:ext cx="1889076" cy="2991653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03" r="1362"/>
            <a:stretch/>
          </p:blipFill>
          <p:spPr>
            <a:xfrm>
              <a:off x="6027040" y="1648195"/>
              <a:ext cx="2781918" cy="2991653"/>
            </a:xfrm>
            <a:prstGeom prst="rect">
              <a:avLst/>
            </a:prstGeom>
          </p:spPr>
        </p:pic>
      </p:grpSp>
      <p:sp>
        <p:nvSpPr>
          <p:cNvPr id="33" name="內容版面配置區 1"/>
          <p:cNvSpPr txBox="1">
            <a:spLocks/>
          </p:cNvSpPr>
          <p:nvPr/>
        </p:nvSpPr>
        <p:spPr>
          <a:xfrm>
            <a:off x="2667065" y="4417524"/>
            <a:ext cx="1524001" cy="505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100" dirty="0" smtClean="0"/>
              <a:t>單位：</a:t>
            </a:r>
            <a:r>
              <a:rPr lang="en-US" altLang="zh-TW" sz="1100" dirty="0"/>
              <a:t>m</a:t>
            </a:r>
            <a:endParaRPr lang="zh-TW" altLang="en-US" sz="1100" dirty="0"/>
          </a:p>
        </p:txBody>
      </p:sp>
      <p:sp>
        <p:nvSpPr>
          <p:cNvPr id="37" name="內容版面配置區 1"/>
          <p:cNvSpPr txBox="1">
            <a:spLocks/>
          </p:cNvSpPr>
          <p:nvPr/>
        </p:nvSpPr>
        <p:spPr>
          <a:xfrm rot="20149541">
            <a:off x="7945885" y="2867907"/>
            <a:ext cx="708080" cy="505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800" dirty="0" smtClean="0"/>
              <a:t>Pitch(</a:t>
            </a:r>
            <a:r>
              <a:rPr lang="en-US" altLang="zh-TW" sz="800" dirty="0" err="1" smtClean="0"/>
              <a:t>deg</a:t>
            </a:r>
            <a:r>
              <a:rPr lang="en-US" altLang="zh-TW" sz="800" dirty="0" smtClean="0"/>
              <a:t>)</a:t>
            </a:r>
            <a:endParaRPr lang="zh-TW" altLang="en-US" sz="800" dirty="0"/>
          </a:p>
        </p:txBody>
      </p:sp>
      <p:sp>
        <p:nvSpPr>
          <p:cNvPr id="38" name="內容版面配置區 1"/>
          <p:cNvSpPr txBox="1">
            <a:spLocks/>
          </p:cNvSpPr>
          <p:nvPr/>
        </p:nvSpPr>
        <p:spPr>
          <a:xfrm>
            <a:off x="7921023" y="2064524"/>
            <a:ext cx="708080" cy="505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800" dirty="0" smtClean="0"/>
              <a:t>Yaw(</a:t>
            </a:r>
            <a:r>
              <a:rPr lang="en-US" altLang="zh-TW" sz="800" dirty="0" err="1" smtClean="0"/>
              <a:t>deg</a:t>
            </a:r>
            <a:r>
              <a:rPr lang="en-US" altLang="zh-TW" sz="800" dirty="0" smtClean="0"/>
              <a:t>)</a:t>
            </a:r>
            <a:endParaRPr lang="zh-TW" altLang="en-US" sz="800" dirty="0"/>
          </a:p>
        </p:txBody>
      </p:sp>
      <p:grpSp>
        <p:nvGrpSpPr>
          <p:cNvPr id="2" name="群組 1"/>
          <p:cNvGrpSpPr/>
          <p:nvPr/>
        </p:nvGrpSpPr>
        <p:grpSpPr>
          <a:xfrm>
            <a:off x="752660" y="4936032"/>
            <a:ext cx="2776943" cy="1029782"/>
            <a:chOff x="740978" y="4838039"/>
            <a:chExt cx="2776943" cy="1029782"/>
          </a:xfrm>
        </p:grpSpPr>
        <p:grpSp>
          <p:nvGrpSpPr>
            <p:cNvPr id="41" name="群組 40"/>
            <p:cNvGrpSpPr/>
            <p:nvPr/>
          </p:nvGrpSpPr>
          <p:grpSpPr>
            <a:xfrm>
              <a:off x="901772" y="4838039"/>
              <a:ext cx="2616149" cy="987917"/>
              <a:chOff x="807680" y="4982796"/>
              <a:chExt cx="2616149" cy="987917"/>
            </a:xfrm>
          </p:grpSpPr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680" y="4982796"/>
                <a:ext cx="2616149" cy="987917"/>
              </a:xfrm>
              <a:prstGeom prst="rect">
                <a:avLst/>
              </a:prstGeom>
            </p:spPr>
          </p:pic>
          <p:sp>
            <p:nvSpPr>
              <p:cNvPr id="39" name="內容版面配置區 1"/>
              <p:cNvSpPr txBox="1">
                <a:spLocks/>
              </p:cNvSpPr>
              <p:nvPr/>
            </p:nvSpPr>
            <p:spPr>
              <a:xfrm>
                <a:off x="902886" y="5030921"/>
                <a:ext cx="488125" cy="2746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altLang="zh-TW" sz="1100" smtClean="0"/>
                  <a:t>(m)</a:t>
                </a:r>
                <a:endParaRPr lang="zh-TW" altLang="en-US" sz="1100" dirty="0"/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740978" y="4877212"/>
              <a:ext cx="2776943" cy="990609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4936673" y="4728683"/>
            <a:ext cx="3173578" cy="1108897"/>
            <a:chOff x="4699883" y="4744636"/>
            <a:chExt cx="3173578" cy="1108897"/>
          </a:xfrm>
        </p:grpSpPr>
        <p:grpSp>
          <p:nvGrpSpPr>
            <p:cNvPr id="42" name="群組 41"/>
            <p:cNvGrpSpPr/>
            <p:nvPr/>
          </p:nvGrpSpPr>
          <p:grpSpPr>
            <a:xfrm>
              <a:off x="4757670" y="4782304"/>
              <a:ext cx="2998440" cy="1042276"/>
              <a:chOff x="4945881" y="4810860"/>
              <a:chExt cx="2998440" cy="1042276"/>
            </a:xfrm>
          </p:grpSpPr>
          <p:grpSp>
            <p:nvGrpSpPr>
              <p:cNvPr id="32" name="群組 31"/>
              <p:cNvGrpSpPr/>
              <p:nvPr/>
            </p:nvGrpSpPr>
            <p:grpSpPr>
              <a:xfrm>
                <a:off x="4945881" y="4810860"/>
                <a:ext cx="2998440" cy="1042276"/>
                <a:chOff x="4749398" y="4780448"/>
                <a:chExt cx="2998440" cy="1042276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7405" y="4780448"/>
                  <a:ext cx="2640433" cy="1042276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28" name="內容版面配置區 1"/>
                <p:cNvSpPr txBox="1">
                  <a:spLocks/>
                </p:cNvSpPr>
                <p:nvPr/>
              </p:nvSpPr>
              <p:spPr>
                <a:xfrm>
                  <a:off x="4749398" y="4780448"/>
                  <a:ext cx="358007" cy="10422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buFont typeface="Arial" panose="020B0604020202020204" pitchFamily="34" charset="0"/>
                    <a:buNone/>
                  </a:pPr>
                  <a:endParaRPr lang="zh-TW" altLang="en-US" sz="1400" dirty="0"/>
                </a:p>
              </p:txBody>
            </p:sp>
            <p:sp>
              <p:nvSpPr>
                <p:cNvPr id="29" name="內容版面配置區 1"/>
                <p:cNvSpPr txBox="1">
                  <a:spLocks/>
                </p:cNvSpPr>
                <p:nvPr/>
              </p:nvSpPr>
              <p:spPr>
                <a:xfrm>
                  <a:off x="4749398" y="5033662"/>
                  <a:ext cx="607615" cy="3104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Font typeface="Arial" panose="020B0604020202020204" pitchFamily="34" charset="0"/>
                    <a:buNone/>
                  </a:pPr>
                  <a:r>
                    <a:rPr lang="en-US" altLang="zh-TW" sz="1000" smtClean="0"/>
                    <a:t>Roll</a:t>
                  </a:r>
                  <a:endParaRPr lang="en-US" altLang="zh-TW" sz="1000" dirty="0" smtClean="0"/>
                </a:p>
              </p:txBody>
            </p:sp>
            <p:sp>
              <p:nvSpPr>
                <p:cNvPr id="30" name="內容版面配置區 1"/>
                <p:cNvSpPr txBox="1">
                  <a:spLocks/>
                </p:cNvSpPr>
                <p:nvPr/>
              </p:nvSpPr>
              <p:spPr>
                <a:xfrm>
                  <a:off x="4749398" y="5223184"/>
                  <a:ext cx="607615" cy="3104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Font typeface="Arial" panose="020B0604020202020204" pitchFamily="34" charset="0"/>
                    <a:buNone/>
                  </a:pPr>
                  <a:r>
                    <a:rPr lang="en-US" altLang="zh-TW" sz="1000" dirty="0" smtClean="0"/>
                    <a:t>Pitch</a:t>
                  </a:r>
                </a:p>
              </p:txBody>
            </p:sp>
            <p:sp>
              <p:nvSpPr>
                <p:cNvPr id="31" name="內容版面配置區 1"/>
                <p:cNvSpPr txBox="1">
                  <a:spLocks/>
                </p:cNvSpPr>
                <p:nvPr/>
              </p:nvSpPr>
              <p:spPr>
                <a:xfrm>
                  <a:off x="4749398" y="5424567"/>
                  <a:ext cx="607615" cy="3104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buFont typeface="Arial" panose="020B0604020202020204" pitchFamily="34" charset="0"/>
                    <a:buNone/>
                  </a:pPr>
                  <a:r>
                    <a:rPr lang="en-US" altLang="zh-TW" sz="1000" dirty="0" smtClean="0"/>
                    <a:t>Yaw</a:t>
                  </a:r>
                </a:p>
              </p:txBody>
            </p:sp>
          </p:grpSp>
          <p:sp>
            <p:nvSpPr>
              <p:cNvPr id="40" name="內容版面配置區 1"/>
              <p:cNvSpPr txBox="1">
                <a:spLocks/>
              </p:cNvSpPr>
              <p:nvPr/>
            </p:nvSpPr>
            <p:spPr>
              <a:xfrm>
                <a:off x="5309433" y="4862185"/>
                <a:ext cx="488125" cy="24289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altLang="zh-TW" sz="1100" dirty="0" smtClean="0"/>
                  <a:t>(rad)</a:t>
                </a:r>
                <a:endParaRPr lang="zh-TW" altLang="en-US" sz="1100" dirty="0"/>
              </a:p>
            </p:txBody>
          </p:sp>
        </p:grpSp>
        <p:sp>
          <p:nvSpPr>
            <p:cNvPr id="44" name="矩形 43"/>
            <p:cNvSpPr/>
            <p:nvPr/>
          </p:nvSpPr>
          <p:spPr>
            <a:xfrm>
              <a:off x="4699883" y="4744636"/>
              <a:ext cx="3173578" cy="1108897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/>
              <p:cNvSpPr txBox="1"/>
              <p:nvPr/>
            </p:nvSpPr>
            <p:spPr>
              <a:xfrm>
                <a:off x="2874180" y="207844"/>
                <a:ext cx="564117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kumimoji="1" lang="zh-TW" altLang="en-US" sz="1600" dirty="0">
                    <a:latin typeface="Heiti TC Light" charset="-120"/>
                    <a:ea typeface="Heiti TC Light" charset="-120"/>
                    <a:cs typeface="Heiti TC Light" charset="-120"/>
                  </a:rPr>
                  <a:t>樣本點以六個自由度定義，分別建立平移與旋轉樣本：</a:t>
                </a:r>
              </a:p>
              <a:p>
                <a:pPr marL="285750" indent="-285750">
                  <a:lnSpc>
                    <a:spcPts val="2000"/>
                  </a:lnSpc>
                  <a:buFont typeface="Arial" charset="0"/>
                  <a:buChar char="•"/>
                </a:pPr>
                <a:r>
                  <a:rPr lang="zh-TW" altLang="en-US" sz="1600" dirty="0" smtClean="0">
                    <a:solidFill>
                      <a:prstClr val="black"/>
                    </a:solidFill>
                    <a:latin typeface="Arial"/>
                    <a:ea typeface="微軟正黑體"/>
                  </a:rPr>
                  <a:t>平移</a:t>
                </a:r>
                <a:r>
                  <a:rPr lang="zh-TW" altLang="en-US" sz="1600" dirty="0">
                    <a:solidFill>
                      <a:prstClr val="black"/>
                    </a:solidFill>
                    <a:latin typeface="Arial"/>
                    <a:ea typeface="微軟正黑體"/>
                  </a:rPr>
                  <a:t>向量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6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</m:ctrlPr>
                      </m:sPrePr>
                      <m:sub/>
                      <m:sup>
                        <m:r>
                          <a:rPr lang="en-US" altLang="zh-TW" sz="16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𝑃𝐿</m:t>
                        </m:r>
                      </m:sup>
                      <m:e>
                        <m:r>
                          <a:rPr lang="en-US" altLang="zh-TW" sz="1600" b="1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𝑻</m:t>
                        </m:r>
                      </m:e>
                    </m:sPre>
                    <m:r>
                      <a:rPr lang="en-US" altLang="zh-TW" sz="1600" i="1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=</m:t>
                    </m:r>
                    <m:sSup>
                      <m:sSupPr>
                        <m:ctrlPr>
                          <a:rPr lang="en-US" altLang="zh-TW" sz="16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TW" sz="1600" i="1">
                                <a:solidFill>
                                  <a:prstClr val="black"/>
                                </a:solidFill>
                                <a:latin typeface="Cambria Math" charset="0"/>
                                <a:ea typeface="微軟正黑體"/>
                              </a:rPr>
                            </m:ctrlPr>
                          </m:dPr>
                          <m:e>
                            <m:sPre>
                              <m:sPrePr>
                                <m:ctrlPr>
                                  <a:rPr lang="en-US" altLang="zh-TW" sz="16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6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𝑃𝐿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16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TW" sz="16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  </m:t>
                                </m:r>
                              </m:e>
                            </m:sPre>
                            <m:sPre>
                              <m:sPrePr>
                                <m:ctrlPr>
                                  <a:rPr lang="en-US" altLang="zh-TW" sz="16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6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𝑃𝐿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16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sPre>
                            <m:sPre>
                              <m:sPrePr>
                                <m:ctrlPr>
                                  <a:rPr lang="en-US" altLang="zh-TW" sz="16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n-US" altLang="zh-TW" sz="16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  </m:t>
                                </m:r>
                                <m:r>
                                  <a:rPr lang="en-US" altLang="zh-TW" sz="16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  <a:ea typeface="微軟正黑體"/>
                                  </a:rPr>
                                  <m:t>𝑃𝐿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TW" sz="16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6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1600" i="1">
                                        <a:solidFill>
                                          <a:prstClr val="black"/>
                                        </a:solidFill>
                                        <a:latin typeface="Cambria Math" charset="0"/>
                                        <a:ea typeface="微軟正黑體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sPre>
                          </m:e>
                        </m:d>
                      </m:e>
                      <m:sup>
                        <m:r>
                          <a:rPr lang="en-US" altLang="zh-TW" sz="16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𝑇</m:t>
                        </m:r>
                      </m:sup>
                    </m:sSup>
                  </m:oMath>
                </a14:m>
                <a:endParaRPr kumimoji="1" lang="en-US" altLang="zh-TW" sz="1600" b="1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marL="285750" indent="-285750">
                  <a:lnSpc>
                    <a:spcPts val="2000"/>
                  </a:lnSpc>
                  <a:buFont typeface="Arial" charset="0"/>
                  <a:buChar char="•"/>
                </a:pPr>
                <a:r>
                  <a:rPr lang="zh-TW" altLang="en-US" sz="1600" dirty="0">
                    <a:solidFill>
                      <a:prstClr val="black"/>
                    </a:solidFill>
                    <a:latin typeface="Arial"/>
                    <a:ea typeface="微軟正黑體"/>
                  </a:rPr>
                  <a:t>旋轉矩陣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6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</m:ctrlPr>
                      </m:sPrePr>
                      <m:sub/>
                      <m:sup>
                        <m:r>
                          <a:rPr lang="en-US" altLang="zh-TW" sz="1600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𝑃𝐿</m:t>
                        </m:r>
                      </m:sup>
                      <m:e>
                        <m:r>
                          <a:rPr lang="en-US" altLang="zh-TW" sz="1600" b="1" i="1">
                            <a:solidFill>
                              <a:prstClr val="black"/>
                            </a:solidFill>
                            <a:latin typeface="Cambria Math" charset="0"/>
                            <a:ea typeface="微軟正黑體"/>
                          </a:rPr>
                          <m:t>𝑹𝒐</m:t>
                        </m:r>
                      </m:e>
                    </m:sPre>
                  </m:oMath>
                </a14:m>
                <a:r>
                  <a:rPr kumimoji="1" lang="zh-TW" altLang="en-US" sz="16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以</a:t>
                </a:r>
                <a:r>
                  <a:rPr kumimoji="1" lang="en-US" altLang="zh-TW" sz="16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Roll, Pitch, Yaw</a:t>
                </a:r>
                <a:r>
                  <a:rPr kumimoji="1" lang="zh-TW" altLang="en-US" sz="16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定義</a:t>
                </a:r>
                <a:endParaRPr kumimoji="1" lang="en-US" altLang="zh-TW" sz="1600" b="1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180" y="207844"/>
                <a:ext cx="5641170" cy="861774"/>
              </a:xfrm>
              <a:prstGeom prst="rect">
                <a:avLst/>
              </a:prstGeom>
              <a:blipFill rotWithShape="0">
                <a:blip r:embed="rId9"/>
                <a:stretch>
                  <a:fillRect l="-540" t="-4965" b="-134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9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04"/>
          <a:stretch/>
        </p:blipFill>
        <p:spPr>
          <a:xfrm>
            <a:off x="2926340" y="1493992"/>
            <a:ext cx="3660198" cy="400661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量化系統效能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80155"/>
                <a:ext cx="7803572" cy="107411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1600" b="1" u="sng" dirty="0" smtClean="0"/>
                  <a:t>問題</a:t>
                </a:r>
                <a:r>
                  <a:rPr lang="zh-TW" altLang="en-US" sz="1600" dirty="0" smtClean="0"/>
                  <a:t>：</a:t>
                </a:r>
                <a:r>
                  <a:rPr lang="zh-TW" altLang="en-US" sz="1600" dirty="0"/>
                  <a:t>有些樣本點則無法</a:t>
                </a:r>
                <a:r>
                  <a:rPr lang="zh-TW" altLang="en-US" sz="1600" dirty="0" smtClean="0"/>
                  <a:t>求解，無法直接使用誤差來評估。</a:t>
                </a:r>
                <a:endParaRPr lang="en-US" altLang="zh-TW" sz="16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1600" b="1" u="sng" dirty="0" smtClean="0"/>
                  <a:t>量化指標</a:t>
                </a:r>
                <a:r>
                  <a:rPr lang="zh-TW" altLang="en-US" sz="1600" dirty="0" smtClean="0"/>
                  <a:t>：</a:t>
                </a:r>
                <a:r>
                  <a:rPr lang="zh-TW" altLang="en-US" sz="1600" b="1" dirty="0" smtClean="0"/>
                  <a:t>誤差於容許範圍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latin typeface="Cambria Math" charset="0"/>
                      </a:rPr>
                      <m:t>𝑻𝒐</m:t>
                    </m:r>
                  </m:oMath>
                </a14:m>
                <a:r>
                  <a:rPr lang="zh-TW" altLang="en-US" sz="1600" b="1" dirty="0" smtClean="0"/>
                  <a:t>的樣本點數量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latin typeface="Cambria Math" charset="0"/>
                      </a:rPr>
                      <m:t>𝑵𝒕</m:t>
                    </m:r>
                  </m:oMath>
                </a14:m>
                <a:endParaRPr lang="en-US" altLang="zh-TW" sz="16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1600" b="1" u="sng" dirty="0" smtClean="0"/>
                  <a:t>量化結果</a:t>
                </a:r>
                <a:r>
                  <a:rPr lang="zh-TW" altLang="en-US" sz="16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charset="0"/>
                      </a:rPr>
                      <m:t>𝑁𝑡</m:t>
                    </m:r>
                    <m:r>
                      <a:rPr lang="en-US" altLang="zh-TW" sz="1600" b="0" i="1" smtClean="0">
                        <a:latin typeface="Cambria Math" charset="0"/>
                      </a:rPr>
                      <m:t>=41496</m:t>
                    </m:r>
                  </m:oMath>
                </a14:m>
                <a:r>
                  <a:rPr lang="zh-TW" altLang="en-US" sz="1600" dirty="0"/>
                  <a:t>（以論文中表</a:t>
                </a:r>
                <a:r>
                  <a:rPr lang="en-US" altLang="zh-TW" sz="1600" dirty="0"/>
                  <a:t>4.16</a:t>
                </a:r>
                <a:r>
                  <a:rPr lang="zh-TW" altLang="en-US" sz="1600" dirty="0"/>
                  <a:t>的參數進行</a:t>
                </a:r>
                <a:r>
                  <a:rPr lang="zh-TW" altLang="en-US" sz="1600" dirty="0" smtClean="0"/>
                  <a:t>模擬，樣本點總數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charset="0"/>
                      </a:rPr>
                      <m:t>𝐾</m:t>
                    </m:r>
                    <m:r>
                      <a:rPr lang="en-US" altLang="zh-TW" sz="1600" b="0" i="1" smtClean="0">
                        <a:latin typeface="Cambria Math" charset="0"/>
                      </a:rPr>
                      <m:t>=61000</m:t>
                    </m:r>
                  </m:oMath>
                </a14:m>
                <a:r>
                  <a:rPr lang="zh-TW" altLang="en-US" sz="1600" dirty="0" smtClean="0"/>
                  <a:t>）</a:t>
                </a:r>
                <a:endParaRPr lang="en-US" altLang="zh-TW" sz="1600" dirty="0"/>
              </a:p>
            </p:txBody>
          </p:sp>
        </mc:Choice>
        <mc:Fallback>
          <p:sp>
            <p:nvSpPr>
              <p:cNvPr id="6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80155"/>
                <a:ext cx="7803572" cy="1074110"/>
              </a:xfrm>
              <a:blipFill rotWithShape="0">
                <a:blip r:embed="rId4"/>
                <a:stretch>
                  <a:fillRect l="-391" t="-2273" b="-79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1"/>
              <p:cNvSpPr txBox="1">
                <a:spLocks/>
              </p:cNvSpPr>
              <p:nvPr/>
            </p:nvSpPr>
            <p:spPr>
              <a:xfrm>
                <a:off x="-4876778" y="1914105"/>
                <a:ext cx="4629128" cy="16135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TW" altLang="en-US" sz="1600" dirty="0" smtClean="0"/>
                  <a:t>系統設計：</a:t>
                </a:r>
                <a:endParaRPr lang="en-US" altLang="zh-TW" sz="1600" dirty="0" smtClean="0"/>
              </a:p>
              <a:p>
                <a:pPr>
                  <a:lnSpc>
                    <a:spcPct val="100000"/>
                  </a:lnSpc>
                </a:pPr>
                <a:r>
                  <a:rPr lang="zh-TW" altLang="en-US" sz="1600" dirty="0" smtClean="0"/>
                  <a:t>硬體天頂角為</a:t>
                </a:r>
                <a:r>
                  <a:rPr lang="en-US" altLang="zh-TW" sz="1600" dirty="0" smtClean="0"/>
                  <a:t>10</a:t>
                </a:r>
                <a:r>
                  <a:rPr lang="zh-TW" altLang="en-US" sz="1600" dirty="0" smtClean="0"/>
                  <a:t>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TW" sz="1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600" i="1" smtClean="0"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altLang="zh-TW" sz="160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60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altLang="zh-TW" sz="1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1600" i="1" smtClean="0">
                            <a:latin typeface="Cambria Math" charset="0"/>
                          </a:rPr>
                          <m:t>=</m:t>
                        </m:r>
                      </m:e>
                      <m:sup>
                        <m:r>
                          <a:rPr lang="en-US" altLang="zh-TW" sz="1600" i="1" smtClean="0">
                            <a:latin typeface="Cambria Math" charset="0"/>
                          </a:rPr>
                          <m:t>𝑃</m:t>
                        </m:r>
                      </m:sup>
                    </m:sSup>
                    <m:sSub>
                      <m:sSubPr>
                        <m:ctrlPr>
                          <a:rPr lang="en-US" altLang="zh-TW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160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60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altLang="zh-TW" sz="160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1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160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TW" sz="1600" i="1" smtClean="0">
                            <a:latin typeface="Cambria Math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altLang="zh-TW" sz="1600" dirty="0" smtClean="0"/>
              </a:p>
              <a:p>
                <a:pPr>
                  <a:lnSpc>
                    <a:spcPct val="100000"/>
                  </a:lnSpc>
                </a:pPr>
                <a:r>
                  <a:rPr lang="zh-TW" altLang="en-US" sz="1600" dirty="0"/>
                  <a:t>朗博次方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>
                        <a:latin typeface="Cambria Math" charset="0"/>
                      </a:rPr>
                      <m:t>M</m:t>
                    </m:r>
                    <m:r>
                      <a:rPr lang="en-US" altLang="zh-TW" sz="1600" i="1">
                        <a:latin typeface="Cambria Math" charset="0"/>
                      </a:rPr>
                      <m:t>𝑙</m:t>
                    </m:r>
                    <m:r>
                      <a:rPr lang="en-US" altLang="zh-TW" sz="1600" i="1">
                        <a:latin typeface="Cambria Math" charset="0"/>
                      </a:rPr>
                      <m:t>=</m:t>
                    </m:r>
                    <m:r>
                      <a:rPr lang="en-US" altLang="zh-TW" sz="1600" i="1">
                        <a:latin typeface="Cambria Math" charset="0"/>
                      </a:rPr>
                      <m:t>𝑀𝑝</m:t>
                    </m:r>
                    <m:r>
                      <a:rPr lang="en-US" altLang="zh-TW" sz="1600" i="1">
                        <a:latin typeface="Cambria Math" charset="0"/>
                      </a:rPr>
                      <m:t>=1</m:t>
                    </m:r>
                  </m:oMath>
                </a14:m>
                <a:endParaRPr lang="zh-TW" alt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zh-TW" altLang="en-US" sz="1600" dirty="0" smtClean="0"/>
                  <a:t>硬體數量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smtClean="0">
                        <a:latin typeface="Cambria Math" charset="0"/>
                      </a:rPr>
                      <m:t>L</m:t>
                    </m:r>
                    <m:r>
                      <a:rPr lang="en-US" altLang="zh-TW" sz="160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 smtClean="0">
                        <a:latin typeface="Cambria Math" charset="0"/>
                      </a:rPr>
                      <m:t>P</m:t>
                    </m:r>
                    <m:r>
                      <a:rPr lang="en-US" altLang="zh-TW" sz="1600" i="1">
                        <a:latin typeface="Cambria Math" charset="0"/>
                      </a:rPr>
                      <m:t>=</m:t>
                    </m:r>
                    <m:r>
                      <a:rPr lang="en-US" altLang="zh-TW" sz="1600" i="1" smtClean="0">
                        <a:latin typeface="Cambria Math" charset="0"/>
                      </a:rPr>
                      <m:t>10</m:t>
                    </m:r>
                  </m:oMath>
                </a14:m>
                <a:endParaRPr lang="zh-TW" altLang="en-US" sz="1600" dirty="0"/>
              </a:p>
              <a:p>
                <a:pPr>
                  <a:lnSpc>
                    <a:spcPct val="100000"/>
                  </a:lnSpc>
                </a:pPr>
                <a:endParaRPr lang="zh-TW" altLang="en-US" sz="1600" dirty="0"/>
              </a:p>
            </p:txBody>
          </p:sp>
        </mc:Choice>
        <mc:Fallback xmlns="">
          <p:sp>
            <p:nvSpPr>
              <p:cNvPr id="18" name="內容版面配置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6778" y="1914105"/>
                <a:ext cx="4629128" cy="1613547"/>
              </a:xfrm>
              <a:prstGeom prst="rect">
                <a:avLst/>
              </a:prstGeom>
              <a:blipFill rotWithShape="0">
                <a:blip r:embed="rId5"/>
                <a:stretch>
                  <a:fillRect l="-659" t="-1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群組 39"/>
          <p:cNvGrpSpPr/>
          <p:nvPr/>
        </p:nvGrpSpPr>
        <p:grpSpPr>
          <a:xfrm>
            <a:off x="2357438" y="3276600"/>
            <a:ext cx="3478727" cy="2722276"/>
            <a:chOff x="414338" y="3696421"/>
            <a:chExt cx="3478727" cy="2722276"/>
          </a:xfrm>
        </p:grpSpPr>
        <p:cxnSp>
          <p:nvCxnSpPr>
            <p:cNvPr id="10" name="直線箭頭接點 9"/>
            <p:cNvCxnSpPr/>
            <p:nvPr/>
          </p:nvCxnSpPr>
          <p:spPr>
            <a:xfrm flipV="1">
              <a:off x="1174635" y="4367934"/>
              <a:ext cx="360248" cy="146157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814388" y="5829510"/>
              <a:ext cx="3078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61</a:t>
              </a:r>
              <a:r>
                <a:rPr kumimoji="1" lang="zh-TW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個旋轉姿態皆於容許範圍內</a:t>
              </a:r>
              <a:endPara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21" name="直線箭頭接點 20"/>
            <p:cNvCxnSpPr/>
            <p:nvPr/>
          </p:nvCxnSpPr>
          <p:spPr>
            <a:xfrm flipV="1">
              <a:off x="414338" y="3696421"/>
              <a:ext cx="760297" cy="2543175"/>
            </a:xfrm>
            <a:prstGeom prst="straightConnector1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414338" y="6141698"/>
              <a:ext cx="3078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61</a:t>
              </a:r>
              <a:r>
                <a:rPr kumimoji="1" lang="zh-TW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個旋轉姿態大多難以求解</a:t>
              </a:r>
              <a:endPara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 rot="16200000">
            <a:off x="4630734" y="3654204"/>
            <a:ext cx="290656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latin typeface="+mj-ea"/>
                <a:ea typeface="+mj-ea"/>
              </a:rPr>
              <a:t>61</a:t>
            </a:r>
            <a:r>
              <a:rPr lang="zh-TW" altLang="en-US" sz="1400" dirty="0" smtClean="0">
                <a:latin typeface="+mj-ea"/>
                <a:ea typeface="+mj-ea"/>
              </a:rPr>
              <a:t>個旋轉樣本於容許範圍內的數量</a:t>
            </a:r>
            <a:endParaRPr lang="zh-TW" altLang="en-US" sz="1400" dirty="0">
              <a:latin typeface="+mj-ea"/>
              <a:ea typeface="+mj-ea"/>
            </a:endParaRPr>
          </a:p>
        </p:txBody>
      </p:sp>
      <p:sp>
        <p:nvSpPr>
          <p:cNvPr id="41" name="內容版面配置區 1"/>
          <p:cNvSpPr txBox="1">
            <a:spLocks/>
          </p:cNvSpPr>
          <p:nvPr/>
        </p:nvSpPr>
        <p:spPr>
          <a:xfrm>
            <a:off x="702715" y="5998876"/>
            <a:ext cx="7803572" cy="435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b="1" u="sng" smtClean="0"/>
              <a:t>成果</a:t>
            </a:r>
            <a:r>
              <a:rPr lang="zh-TW" altLang="en-US" sz="1600" smtClean="0"/>
              <a:t>：可以由這個圖觀察該系統在不同位置與姿態的定位成效。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01742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65" y="1509345"/>
            <a:ext cx="5219152" cy="3052160"/>
          </a:xfr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 b="-1"/>
          <a:stretch/>
        </p:blipFill>
        <p:spPr>
          <a:xfrm>
            <a:off x="268335" y="1392776"/>
            <a:ext cx="2936185" cy="359446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建立評估系統</a:t>
            </a:r>
            <a:endParaRPr kumimoji="1" lang="zh-TW" altLang="en-US" dirty="0"/>
          </a:p>
        </p:txBody>
      </p:sp>
      <p:sp>
        <p:nvSpPr>
          <p:cNvPr id="7" name="內容版面配置區 1"/>
          <p:cNvSpPr txBox="1">
            <a:spLocks/>
          </p:cNvSpPr>
          <p:nvPr/>
        </p:nvSpPr>
        <p:spPr>
          <a:xfrm>
            <a:off x="510350" y="5253625"/>
            <a:ext cx="7803572" cy="435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1600" b="1" u="sng" dirty="0" smtClean="0"/>
              <a:t>成果</a:t>
            </a:r>
            <a:r>
              <a:rPr lang="zh-TW" altLang="en-US" sz="1600" dirty="0"/>
              <a:t>：藉由調整參數，觀察該使用情境的系統成效</a:t>
            </a:r>
            <a:endParaRPr lang="en-US" altLang="zh-TW" sz="1600" dirty="0"/>
          </a:p>
        </p:txBody>
      </p:sp>
      <p:grpSp>
        <p:nvGrpSpPr>
          <p:cNvPr id="12" name="群組 11"/>
          <p:cNvGrpSpPr/>
          <p:nvPr/>
        </p:nvGrpSpPr>
        <p:grpSpPr>
          <a:xfrm>
            <a:off x="5376035" y="993425"/>
            <a:ext cx="5347177" cy="3239110"/>
            <a:chOff x="5376035" y="1634877"/>
            <a:chExt cx="5347177" cy="3239110"/>
          </a:xfrm>
        </p:grpSpPr>
        <p:sp>
          <p:nvSpPr>
            <p:cNvPr id="8" name="矩形 7"/>
            <p:cNvSpPr/>
            <p:nvPr/>
          </p:nvSpPr>
          <p:spPr>
            <a:xfrm>
              <a:off x="5376035" y="2080093"/>
              <a:ext cx="1339091" cy="189872"/>
            </a:xfrm>
            <a:prstGeom prst="rect">
              <a:avLst/>
            </a:prstGeom>
            <a:solidFill>
              <a:schemeClr val="accent4">
                <a:alpha val="21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376035" y="1709183"/>
                  <a:ext cx="1755838" cy="3282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2000"/>
                    </a:lnSpc>
                  </a:pPr>
                  <a:r>
                    <a:rPr kumimoji="1" lang="zh-TW" altLang="en-US" sz="1600" dirty="0" smtClean="0">
                      <a:solidFill>
                        <a:schemeClr val="accent4">
                          <a:lumMod val="7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量化指標</a:t>
                  </a:r>
                  <a14:m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𝑁𝑡</m:t>
                      </m:r>
                    </m:oMath>
                  </a14:m>
                  <a:endParaRPr kumimoji="1" lang="en-US" altLang="zh-TW" sz="1600" b="1" dirty="0" smtClean="0">
                    <a:solidFill>
                      <a:schemeClr val="accent4">
                        <a:lumMod val="7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035" y="1709183"/>
                  <a:ext cx="1755838" cy="32829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083" t="-11111" b="-203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/>
            <p:cNvSpPr/>
            <p:nvPr/>
          </p:nvSpPr>
          <p:spPr>
            <a:xfrm>
              <a:off x="6975824" y="2476113"/>
              <a:ext cx="1710979" cy="2397874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1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131873" y="1634877"/>
              <a:ext cx="3591339" cy="832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kumimoji="1" lang="en-US" altLang="zh-TW" sz="1600" dirty="0" smtClean="0">
                  <a:solidFill>
                    <a:schemeClr val="accent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Slider</a:t>
              </a:r>
              <a:r>
                <a:rPr kumimoji="1" lang="zh-TW" altLang="en-US" sz="1600" dirty="0" smtClean="0">
                  <a:solidFill>
                    <a:schemeClr val="accent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調整</a:t>
              </a:r>
              <a:endParaRPr kumimoji="1" lang="en-US" altLang="zh-TW" sz="1600" dirty="0" smtClean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>
                <a:lnSpc>
                  <a:spcPts val="2000"/>
                </a:lnSpc>
              </a:pPr>
              <a:r>
                <a:rPr kumimoji="1" lang="zh-TW" altLang="en-US" sz="1600" dirty="0" smtClean="0">
                  <a:solidFill>
                    <a:schemeClr val="accent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次系統設計、</a:t>
              </a:r>
              <a:endParaRPr kumimoji="1" lang="en-US" altLang="zh-TW" sz="1600" dirty="0" smtClean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>
                <a:lnSpc>
                  <a:spcPts val="2000"/>
                </a:lnSpc>
              </a:pPr>
              <a:r>
                <a:rPr kumimoji="1" lang="zh-TW" altLang="en-US" sz="1600" dirty="0" smtClean="0">
                  <a:solidFill>
                    <a:schemeClr val="accent1"/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誤差等參數</a:t>
              </a:r>
              <a:endParaRPr kumimoji="1" lang="en-US" altLang="zh-TW" sz="1600" b="1" dirty="0" smtClean="0">
                <a:solidFill>
                  <a:schemeClr val="accent1"/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510350" y="5619138"/>
            <a:ext cx="4493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u="sng" dirty="0" smtClean="0">
                <a:latin typeface="+mj-ea"/>
                <a:ea typeface="+mj-ea"/>
              </a:rPr>
              <a:t>想知道</a:t>
            </a:r>
            <a:r>
              <a:rPr lang="zh-TW" altLang="en-US" sz="1600" dirty="0" smtClean="0">
                <a:latin typeface="+mj-ea"/>
                <a:ea typeface="+mj-ea"/>
              </a:rPr>
              <a:t>：不同次系統規格設計，對系統的影響？</a:t>
            </a:r>
            <a:endParaRPr lang="en-US" altLang="zh-TW" sz="1600" dirty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7730" y="2382870"/>
            <a:ext cx="2777394" cy="367111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546216" y="4632209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&lt;</a:t>
            </a:r>
            <a:r>
              <a:rPr kumimoji="1"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評估系統</a:t>
            </a:r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&gt;</a:t>
            </a:r>
            <a:endParaRPr kumimoji="1" lang="zh-TW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1493816" y="5663866"/>
            <a:ext cx="3614646" cy="725055"/>
            <a:chOff x="1493816" y="5663866"/>
            <a:chExt cx="3614646" cy="725055"/>
          </a:xfrm>
        </p:grpSpPr>
        <p:sp>
          <p:nvSpPr>
            <p:cNvPr id="20" name="矩形 19"/>
            <p:cNvSpPr/>
            <p:nvPr/>
          </p:nvSpPr>
          <p:spPr>
            <a:xfrm>
              <a:off x="1971488" y="5663866"/>
              <a:ext cx="1329651" cy="27623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1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矩形 15"/>
                <p:cNvSpPr/>
                <p:nvPr/>
              </p:nvSpPr>
              <p:spPr>
                <a:xfrm>
                  <a:off x="1493816" y="6060626"/>
                  <a:ext cx="3614646" cy="3282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000"/>
                    </a:lnSpc>
                  </a:pPr>
                  <a:r>
                    <a:rPr kumimoji="1" lang="zh-TW" altLang="en-US" sz="1600" dirty="0" smtClean="0">
                      <a:solidFill>
                        <a:schemeClr val="accent1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硬體</a:t>
                  </a:r>
                  <a:r>
                    <a:rPr kumimoji="1" lang="zh-TW" altLang="en-US" sz="1600" dirty="0">
                      <a:solidFill>
                        <a:schemeClr val="accent1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數量</a:t>
                  </a:r>
                  <a14:m>
                    <m:oMath xmlns:m="http://schemas.openxmlformats.org/officeDocument/2006/math">
                      <m:r>
                        <a:rPr kumimoji="1" lang="en-US" altLang="zh-TW" sz="1600" i="1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𝐿</m:t>
                      </m:r>
                      <m:r>
                        <a:rPr kumimoji="1" lang="en-US" altLang="zh-TW" sz="1600" i="1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,</m:t>
                      </m:r>
                      <m:r>
                        <a:rPr kumimoji="1" lang="en-US" altLang="zh-TW" sz="1600" i="1" smtClean="0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𝑃</m:t>
                      </m:r>
                    </m:oMath>
                  </a14:m>
                  <a:r>
                    <a:rPr kumimoji="1" lang="zh-TW" altLang="en-US" sz="1600" dirty="0" smtClean="0">
                      <a:solidFill>
                        <a:schemeClr val="accent1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、硬體規格、硬體</a:t>
                  </a:r>
                  <a:r>
                    <a:rPr kumimoji="1" lang="zh-TW" altLang="en-US" sz="1600" dirty="0">
                      <a:solidFill>
                        <a:schemeClr val="accent1"/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指向</a:t>
                  </a:r>
                  <a14:m>
                    <m:oMath xmlns:m="http://schemas.openxmlformats.org/officeDocument/2006/math">
                      <m:r>
                        <a:rPr kumimoji="1" lang="en-US" altLang="zh-TW" sz="1600" b="1" i="1">
                          <a:solidFill>
                            <a:schemeClr val="accent1"/>
                          </a:solidFill>
                          <a:latin typeface="Cambria Math" charset="0"/>
                          <a:ea typeface="Heiti TC Light" charset="-120"/>
                          <a:cs typeface="Heiti TC Light" charset="-120"/>
                        </a:rPr>
                        <m:t>𝑽</m:t>
                      </m:r>
                    </m:oMath>
                  </a14:m>
                  <a:endParaRPr kumimoji="1" lang="zh-TW" altLang="en-US" sz="1600" b="1" dirty="0">
                    <a:solidFill>
                      <a:schemeClr val="accent1"/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mc:Choice>
          <mc:Fallback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816" y="6060626"/>
                  <a:ext cx="3614646" cy="32829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43" t="-11111" b="-2037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箭頭接點 21"/>
            <p:cNvCxnSpPr/>
            <p:nvPr/>
          </p:nvCxnSpPr>
          <p:spPr>
            <a:xfrm>
              <a:off x="2757119" y="5957692"/>
              <a:ext cx="0" cy="1509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三角形 24"/>
          <p:cNvSpPr/>
          <p:nvPr/>
        </p:nvSpPr>
        <p:spPr>
          <a:xfrm rot="5400000">
            <a:off x="3182433" y="3075109"/>
            <a:ext cx="326823" cy="2438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617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4183372" y="234254"/>
            <a:ext cx="4784688" cy="6280405"/>
            <a:chOff x="4183372" y="234254"/>
            <a:chExt cx="4784688" cy="6280405"/>
          </a:xfrm>
        </p:grpSpPr>
        <p:grpSp>
          <p:nvGrpSpPr>
            <p:cNvPr id="34" name="群組 33"/>
            <p:cNvGrpSpPr/>
            <p:nvPr/>
          </p:nvGrpSpPr>
          <p:grpSpPr>
            <a:xfrm>
              <a:off x="4389671" y="234254"/>
              <a:ext cx="4578389" cy="6280405"/>
              <a:chOff x="4389671" y="234254"/>
              <a:chExt cx="4578389" cy="6280405"/>
            </a:xfrm>
          </p:grpSpPr>
          <p:grpSp>
            <p:nvGrpSpPr>
              <p:cNvPr id="29" name="群組 28"/>
              <p:cNvGrpSpPr/>
              <p:nvPr/>
            </p:nvGrpSpPr>
            <p:grpSpPr>
              <a:xfrm>
                <a:off x="4389671" y="3165979"/>
                <a:ext cx="4578389" cy="3348680"/>
                <a:chOff x="3936961" y="3130896"/>
                <a:chExt cx="4578389" cy="3348680"/>
              </a:xfrm>
            </p:grpSpPr>
            <p:grpSp>
              <p:nvGrpSpPr>
                <p:cNvPr id="20" name="群組 19"/>
                <p:cNvGrpSpPr/>
                <p:nvPr/>
              </p:nvGrpSpPr>
              <p:grpSpPr>
                <a:xfrm>
                  <a:off x="3936961" y="3130896"/>
                  <a:ext cx="3882155" cy="3348680"/>
                  <a:chOff x="3588894" y="3080232"/>
                  <a:chExt cx="3882155" cy="3348680"/>
                </a:xfrm>
              </p:grpSpPr>
              <p:pic>
                <p:nvPicPr>
                  <p:cNvPr id="7" name="圖片 6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5303"/>
                  <a:stretch/>
                </p:blipFill>
                <p:spPr>
                  <a:xfrm>
                    <a:off x="3588894" y="3326346"/>
                    <a:ext cx="3882155" cy="3102566"/>
                  </a:xfrm>
                  <a:prstGeom prst="rect">
                    <a:avLst/>
                  </a:prstGeom>
                </p:spPr>
              </p:pic>
              <p:sp>
                <p:nvSpPr>
                  <p:cNvPr id="15" name="內容版面配置區 1"/>
                  <p:cNvSpPr txBox="1">
                    <a:spLocks/>
                  </p:cNvSpPr>
                  <p:nvPr/>
                </p:nvSpPr>
                <p:spPr>
                  <a:xfrm>
                    <a:off x="4924235" y="3080232"/>
                    <a:ext cx="2089129" cy="28646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:r>
                      <a:rPr lang="zh-TW" altLang="en-US" sz="1600" dirty="0" smtClean="0"/>
                      <a:t>硬體數量</a:t>
                    </a:r>
                    <a:r>
                      <a:rPr lang="en-US" altLang="zh-TW" sz="1600" dirty="0" smtClean="0"/>
                      <a:t>L=P=8</a:t>
                    </a:r>
                    <a:endParaRPr lang="en-US" altLang="zh-TW" sz="1600" dirty="0" smtClean="0"/>
                  </a:p>
                </p:txBody>
              </p:sp>
            </p:grpSp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439" r="3984"/>
                <a:stretch/>
              </p:blipFill>
              <p:spPr>
                <a:xfrm>
                  <a:off x="7861726" y="3274130"/>
                  <a:ext cx="653624" cy="3102566"/>
                </a:xfrm>
                <a:prstGeom prst="rect">
                  <a:avLst/>
                </a:prstGeom>
              </p:spPr>
            </p:pic>
          </p:grpSp>
          <p:grpSp>
            <p:nvGrpSpPr>
              <p:cNvPr id="28" name="群組 27"/>
              <p:cNvGrpSpPr/>
              <p:nvPr/>
            </p:nvGrpSpPr>
            <p:grpSpPr>
              <a:xfrm>
                <a:off x="4456101" y="234254"/>
                <a:ext cx="4303359" cy="3102566"/>
                <a:chOff x="4394646" y="223479"/>
                <a:chExt cx="4303359" cy="3102566"/>
              </a:xfrm>
            </p:grpSpPr>
            <p:grpSp>
              <p:nvGrpSpPr>
                <p:cNvPr id="8" name="群組 7"/>
                <p:cNvGrpSpPr/>
                <p:nvPr/>
              </p:nvGrpSpPr>
              <p:grpSpPr>
                <a:xfrm>
                  <a:off x="4394646" y="223479"/>
                  <a:ext cx="3933937" cy="2907417"/>
                  <a:chOff x="3527122" y="3499859"/>
                  <a:chExt cx="3933937" cy="2907417"/>
                </a:xfrm>
              </p:grpSpPr>
              <p:pic>
                <p:nvPicPr>
                  <p:cNvPr id="2" name="圖片 1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24307"/>
                  <a:stretch/>
                </p:blipFill>
                <p:spPr>
                  <a:xfrm>
                    <a:off x="3527122" y="3767821"/>
                    <a:ext cx="3933937" cy="2639455"/>
                  </a:xfrm>
                  <a:prstGeom prst="rect">
                    <a:avLst/>
                  </a:prstGeom>
                </p:spPr>
              </p:pic>
              <p:sp>
                <p:nvSpPr>
                  <p:cNvPr id="14" name="內容版面配置區 1"/>
                  <p:cNvSpPr txBox="1">
                    <a:spLocks/>
                  </p:cNvSpPr>
                  <p:nvPr/>
                </p:nvSpPr>
                <p:spPr>
                  <a:xfrm>
                    <a:off x="4862463" y="3499859"/>
                    <a:ext cx="2089129" cy="286468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:r>
                      <a:rPr lang="zh-TW" altLang="en-US" sz="1600" dirty="0" smtClean="0"/>
                      <a:t>硬體數量</a:t>
                    </a:r>
                    <a:r>
                      <a:rPr lang="en-US" altLang="zh-TW" sz="1600" dirty="0" smtClean="0"/>
                      <a:t>L=P=3</a:t>
                    </a:r>
                    <a:endParaRPr lang="en-US" altLang="zh-TW" sz="1600" dirty="0" smtClean="0"/>
                  </a:p>
                </p:txBody>
              </p:sp>
            </p:grpSp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3439" r="3984"/>
                <a:stretch/>
              </p:blipFill>
              <p:spPr>
                <a:xfrm>
                  <a:off x="8044381" y="223479"/>
                  <a:ext cx="653624" cy="3102566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8204342" y="502216"/>
                    <a:ext cx="22018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200" b="0" i="1" smtClean="0">
                              <a:latin typeface="Cambria Math" charset="0"/>
                            </a:rPr>
                            <m:t>𝑁𝑡</m:t>
                          </m:r>
                        </m:oMath>
                      </m:oMathPara>
                    </a14:m>
                    <a:endParaRPr kumimoji="1" lang="zh-TW" altLang="en-US" sz="1200" dirty="0"/>
                  </a:p>
                </p:txBody>
              </p:sp>
            </mc:Choice>
            <mc:Fallback xmlns="">
              <p:sp>
                <p:nvSpPr>
                  <p:cNvPr id="32" name="文字方塊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04342" y="502216"/>
                    <a:ext cx="220188" cy="18466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3889" r="-13889" b="-645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8421060" y="3575377"/>
                    <a:ext cx="22018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200" b="0" i="1" smtClean="0">
                              <a:latin typeface="Cambria Math" charset="0"/>
                            </a:rPr>
                            <m:t>𝑁𝑡</m:t>
                          </m:r>
                        </m:oMath>
                      </m:oMathPara>
                    </a14:m>
                    <a:endParaRPr kumimoji="1" lang="zh-TW" altLang="en-US" sz="1200" dirty="0"/>
                  </a:p>
                </p:txBody>
              </p:sp>
            </mc:Choice>
            <mc:Fallback xmlns="">
              <p:sp>
                <p:nvSpPr>
                  <p:cNvPr id="33" name="文字方塊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21060" y="3575377"/>
                    <a:ext cx="220188" cy="18466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13514" r="-10811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字方塊 35"/>
                <p:cNvSpPr txBox="1"/>
                <p:nvPr/>
              </p:nvSpPr>
              <p:spPr>
                <a:xfrm>
                  <a:off x="4399105" y="307067"/>
                  <a:ext cx="131715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:r>
                    <a:rPr kumimoji="1" lang="zh-TW" altLang="en-US" sz="1200" dirty="0" smtClean="0">
                      <a:latin typeface="+mj-ea"/>
                      <a:ea typeface="+mj-ea"/>
                    </a:rPr>
                    <a:t>容許範圍內的</a:t>
                  </a:r>
                  <a:endParaRPr kumimoji="1" lang="en-US" altLang="zh-TW" sz="1200" dirty="0" smtClean="0">
                    <a:latin typeface="+mj-ea"/>
                    <a:ea typeface="+mj-ea"/>
                  </a:endParaRPr>
                </a:p>
                <a:p>
                  <a:pPr/>
                  <a:r>
                    <a:rPr kumimoji="1" lang="zh-TW" altLang="en-US" sz="1200" dirty="0" smtClean="0">
                      <a:latin typeface="+mj-ea"/>
                      <a:ea typeface="+mj-ea"/>
                    </a:rPr>
                    <a:t>樣本點總數</a:t>
                  </a:r>
                  <a14:m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+mj-ea"/>
                          <a:ea typeface="+mj-ea"/>
                        </a:rPr>
                        <m:t>𝑁𝑡</m:t>
                      </m:r>
                    </m:oMath>
                  </a14:m>
                  <a:endParaRPr kumimoji="1" lang="zh-TW" altLang="en-US" sz="1200" dirty="0">
                    <a:latin typeface="+mj-ea"/>
                    <a:ea typeface="+mj-ea"/>
                  </a:endParaRPr>
                </a:p>
              </p:txBody>
            </p:sp>
          </mc:Choice>
          <mc:Fallback>
            <p:sp>
              <p:nvSpPr>
                <p:cNvPr id="36" name="文字方塊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9105" y="307067"/>
                  <a:ext cx="131715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7407" t="-14754" b="-229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4183372" y="3728846"/>
                  <a:ext cx="131715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:r>
                    <a:rPr kumimoji="1" lang="zh-TW" altLang="en-US" sz="1200" dirty="0" smtClean="0">
                      <a:latin typeface="+mj-ea"/>
                      <a:ea typeface="+mj-ea"/>
                    </a:rPr>
                    <a:t>容許範圍內的</a:t>
                  </a:r>
                  <a:endParaRPr kumimoji="1" lang="en-US" altLang="zh-TW" sz="1200" dirty="0" smtClean="0">
                    <a:latin typeface="+mj-ea"/>
                    <a:ea typeface="+mj-ea"/>
                  </a:endParaRPr>
                </a:p>
                <a:p>
                  <a:pPr/>
                  <a:r>
                    <a:rPr kumimoji="1" lang="zh-TW" altLang="en-US" sz="1200" dirty="0" smtClean="0">
                      <a:latin typeface="+mj-ea"/>
                      <a:ea typeface="+mj-ea"/>
                    </a:rPr>
                    <a:t>樣本點總數</a:t>
                  </a:r>
                  <a14:m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+mj-ea"/>
                          <a:ea typeface="+mj-ea"/>
                        </a:rPr>
                        <m:t>𝑁𝑡</m:t>
                      </m:r>
                    </m:oMath>
                  </a14:m>
                  <a:endParaRPr kumimoji="1" lang="zh-TW" altLang="en-US" sz="1200" dirty="0">
                    <a:latin typeface="+mj-ea"/>
                    <a:ea typeface="+mj-ea"/>
                  </a:endParaRPr>
                </a:p>
              </p:txBody>
            </p:sp>
          </mc:Choice>
          <mc:Fallback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3372" y="3728846"/>
                  <a:ext cx="131715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6944" t="-15000" b="-2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硬體指向的影響</a:t>
            </a:r>
            <a:endParaRPr kumimoji="1" lang="zh-TW" altLang="en-US" dirty="0"/>
          </a:p>
        </p:txBody>
      </p:sp>
      <p:grpSp>
        <p:nvGrpSpPr>
          <p:cNvPr id="24" name="群組 23"/>
          <p:cNvGrpSpPr/>
          <p:nvPr/>
        </p:nvGrpSpPr>
        <p:grpSpPr>
          <a:xfrm>
            <a:off x="1171289" y="2563496"/>
            <a:ext cx="2529646" cy="2308890"/>
            <a:chOff x="5584586" y="-1315641"/>
            <a:chExt cx="2529646" cy="2308890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586" y="-1315641"/>
              <a:ext cx="2529646" cy="2061900"/>
            </a:xfrm>
            <a:prstGeom prst="rect">
              <a:avLst/>
            </a:prstGeom>
          </p:spPr>
        </p:pic>
        <p:sp>
          <p:nvSpPr>
            <p:cNvPr id="23" name="文字方塊 22"/>
            <p:cNvSpPr txBox="1"/>
            <p:nvPr/>
          </p:nvSpPr>
          <p:spPr>
            <a:xfrm>
              <a:off x="6264954" y="685472"/>
              <a:ext cx="1168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&lt;</a:t>
              </a:r>
              <a:r>
                <a:rPr kumimoji="1" lang="zh-TW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環狀擺法</a:t>
              </a:r>
              <a:r>
                <a:rPr kumimoji="1" lang="en-US" altLang="zh-TW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67273" y="1239539"/>
            <a:ext cx="3440828" cy="1397584"/>
            <a:chOff x="502584" y="1348992"/>
            <a:chExt cx="3440828" cy="139758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內容版面配置區 1"/>
                <p:cNvSpPr txBox="1">
                  <a:spLocks/>
                </p:cNvSpPr>
                <p:nvPr/>
              </p:nvSpPr>
              <p:spPr>
                <a:xfrm>
                  <a:off x="502584" y="1348992"/>
                  <a:ext cx="3440828" cy="78460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tx1"/>
                      </a:solidFill>
                      <a:latin typeface="+mj-lt"/>
                      <a:ea typeface="+mj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lvl="0" indent="0">
                    <a:lnSpc>
                      <a:spcPct val="100000"/>
                    </a:lnSpc>
                    <a:buNone/>
                  </a:pPr>
                  <a:r>
                    <a:rPr kumimoji="1" lang="zh-TW" altLang="en-US" sz="1600" b="1" u="sng" dirty="0" smtClean="0">
                      <a:solidFill>
                        <a:prstClr val="black"/>
                      </a:solidFill>
                    </a:rPr>
                    <a:t>問題</a:t>
                  </a:r>
                  <a:r>
                    <a:rPr kumimoji="1" lang="zh-TW" altLang="en-US" sz="1600" dirty="0" smtClean="0">
                      <a:solidFill>
                        <a:prstClr val="black"/>
                      </a:solidFill>
                    </a:rPr>
                    <a:t>：硬體指向變數有</a:t>
                  </a:r>
                  <a14:m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2</m:t>
                      </m:r>
                      <m:d>
                        <m:dPr>
                          <m:ctrlPr>
                            <a:rPr kumimoji="1" lang="en-US" altLang="zh-TW" sz="16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zh-TW" sz="16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𝑃</m:t>
                          </m:r>
                          <m:r>
                            <a:rPr kumimoji="1" lang="en-US" altLang="zh-TW" sz="16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kumimoji="1" lang="en-US" altLang="zh-TW" sz="1600" b="0" i="1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</m:d>
                    </m:oMath>
                  </a14:m>
                  <a:r>
                    <a:rPr lang="zh-TW" altLang="en-US" sz="1600" dirty="0" smtClean="0">
                      <a:solidFill>
                        <a:prstClr val="black"/>
                      </a:solidFill>
                    </a:rPr>
                    <a:t>個</a:t>
                  </a:r>
                  <a:endParaRPr lang="en-US" altLang="zh-TW" sz="1600" dirty="0" smtClean="0">
                    <a:solidFill>
                      <a:prstClr val="black"/>
                    </a:solidFill>
                  </a:endParaRPr>
                </a:p>
                <a:p>
                  <a:pPr marL="0" lvl="0" indent="0">
                    <a:lnSpc>
                      <a:spcPct val="100000"/>
                    </a:lnSpc>
                    <a:buNone/>
                  </a:pPr>
                  <a:r>
                    <a:rPr lang="zh-TW" altLang="en-US" sz="1600" b="1" u="sng" dirty="0" smtClean="0">
                      <a:solidFill>
                        <a:prstClr val="black"/>
                      </a:solidFill>
                    </a:rPr>
                    <a:t>解法</a:t>
                  </a:r>
                  <a:r>
                    <a:rPr lang="zh-TW" altLang="en-US" sz="1600" dirty="0" smtClean="0">
                      <a:solidFill>
                        <a:prstClr val="black"/>
                      </a:solidFill>
                    </a:rPr>
                    <a:t>：暫時限制擺法為環狀擺法</a:t>
                  </a:r>
                  <a:endParaRPr lang="en-US" altLang="zh-TW" sz="1600" dirty="0">
                    <a:solidFill>
                      <a:prstClr val="black"/>
                    </a:solidFill>
                  </a:endParaRPr>
                </a:p>
              </p:txBody>
            </p:sp>
          </mc:Choice>
          <mc:Fallback>
            <p:sp>
              <p:nvSpPr>
                <p:cNvPr id="21" name="內容版面配置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584" y="1348992"/>
                  <a:ext cx="3440828" cy="784608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064" t="-310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/>
                <p:cNvSpPr/>
                <p:nvPr/>
              </p:nvSpPr>
              <p:spPr>
                <a:xfrm>
                  <a:off x="694398" y="2127880"/>
                  <a:ext cx="3041848" cy="6186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285750" lvl="0" indent="-285750">
                    <a:buFont typeface="Arial" charset="0"/>
                    <a:buChar char="•"/>
                  </a:pPr>
                  <a:r>
                    <a:rPr lang="en-US" altLang="zh-TW" sz="1600" dirty="0">
                      <a:solidFill>
                        <a:prstClr val="black"/>
                      </a:solidFill>
                      <a:latin typeface="+mj-ea"/>
                      <a:ea typeface="+mj-ea"/>
                    </a:rPr>
                    <a:t>LED</a:t>
                  </a:r>
                  <a:r>
                    <a:rPr lang="zh-TW" altLang="en-US" sz="1600" dirty="0">
                      <a:solidFill>
                        <a:prstClr val="black"/>
                      </a:solidFill>
                      <a:latin typeface="+mj-ea"/>
                      <a:ea typeface="+mj-ea"/>
                    </a:rPr>
                    <a:t>次系統擺法變數：</a:t>
                  </a:r>
                  <a:r>
                    <a:rPr lang="en-US" altLang="zh-TW" sz="1400" dirty="0">
                      <a:solidFill>
                        <a:prstClr val="black"/>
                      </a:solidFill>
                      <a:latin typeface="+mj-ea"/>
                      <a:ea typeface="+mj-ea"/>
                    </a:rPr>
                    <a:t> 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altLang="zh-TW" sz="14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+mj-ea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+mj-ea"/>
                            </a:rPr>
                            <m:t>𝐿</m:t>
                          </m:r>
                        </m:sup>
                        <m:e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+mj-ea"/>
                            </a:rPr>
                            <m:t>𝛼</m:t>
                          </m:r>
                        </m:e>
                      </m:sPre>
                    </m:oMath>
                  </a14:m>
                  <a:endParaRPr lang="en-US" altLang="zh-TW" sz="1600" dirty="0">
                    <a:solidFill>
                      <a:prstClr val="black"/>
                    </a:solidFill>
                    <a:latin typeface="+mj-ea"/>
                    <a:ea typeface="+mj-ea"/>
                  </a:endParaRPr>
                </a:p>
                <a:p>
                  <a:pPr marL="285750" lvl="0" indent="-285750">
                    <a:buFont typeface="Arial" charset="0"/>
                    <a:buChar char="•"/>
                  </a:pPr>
                  <a:r>
                    <a:rPr lang="en-US" altLang="zh-TW" sz="1600" dirty="0">
                      <a:solidFill>
                        <a:prstClr val="black"/>
                      </a:solidFill>
                      <a:latin typeface="+mj-ea"/>
                      <a:ea typeface="+mj-ea"/>
                    </a:rPr>
                    <a:t>PD</a:t>
                  </a:r>
                  <a:r>
                    <a:rPr lang="zh-TW" altLang="en-US" sz="1600" dirty="0">
                      <a:solidFill>
                        <a:prstClr val="black"/>
                      </a:solidFill>
                      <a:latin typeface="+mj-ea"/>
                      <a:ea typeface="+mj-ea"/>
                    </a:rPr>
                    <a:t>次系統擺法變數：</a:t>
                  </a:r>
                  <a14:m>
                    <m:oMath xmlns:m="http://schemas.openxmlformats.org/officeDocument/2006/math">
                      <m:sPre>
                        <m:sPrePr>
                          <m:ctrlP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+mj-ea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1600" i="1">
                              <a:solidFill>
                                <a:prstClr val="black"/>
                              </a:solidFill>
                              <a:latin typeface="Cambria Math" charset="0"/>
                              <a:ea typeface="+mj-ea"/>
                            </a:rPr>
                            <m:t>𝑃</m:t>
                          </m:r>
                        </m:sup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charset="0"/>
                              <a:ea typeface="+mj-ea"/>
                            </a:rPr>
                            <m:t>𝛼</m:t>
                          </m:r>
                        </m:e>
                      </m:sPre>
                    </m:oMath>
                  </a14:m>
                  <a:endParaRPr lang="zh-TW" altLang="en-US" dirty="0">
                    <a:latin typeface="+mj-ea"/>
                    <a:ea typeface="+mj-ea"/>
                  </a:endParaRPr>
                </a:p>
              </p:txBody>
            </p:sp>
          </mc:Choice>
          <mc:Fallback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398" y="2127880"/>
                  <a:ext cx="3041848" cy="61869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802" t="-3922" b="-88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群組 5"/>
          <p:cNvGrpSpPr/>
          <p:nvPr/>
        </p:nvGrpSpPr>
        <p:grpSpPr>
          <a:xfrm>
            <a:off x="467273" y="5076594"/>
            <a:ext cx="4118280" cy="938271"/>
            <a:chOff x="-136570" y="5225454"/>
            <a:chExt cx="4118280" cy="938271"/>
          </a:xfrm>
        </p:grpSpPr>
        <p:sp>
          <p:nvSpPr>
            <p:cNvPr id="16" name="內容版面配置區 1"/>
            <p:cNvSpPr txBox="1">
              <a:spLocks/>
            </p:cNvSpPr>
            <p:nvPr/>
          </p:nvSpPr>
          <p:spPr>
            <a:xfrm>
              <a:off x="502584" y="5225454"/>
              <a:ext cx="3479126" cy="7016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1600" dirty="0" smtClean="0"/>
                <a:t>硬體</a:t>
              </a:r>
              <a:r>
                <a:rPr lang="zh-TW" altLang="en-US" sz="1600" dirty="0" smtClean="0"/>
                <a:t>指向對系統成效的影響並沒有特定</a:t>
              </a:r>
              <a:r>
                <a:rPr lang="zh-TW" altLang="en-US" sz="1600" dirty="0" smtClean="0"/>
                <a:t>趨勢，難以知道如何設計最好。</a:t>
              </a:r>
              <a:endParaRPr lang="en-US" altLang="zh-TW" sz="1600" dirty="0" smtClean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zh-TW" altLang="en-US" sz="1600" dirty="0" smtClean="0"/>
                <a:t>難以</a:t>
              </a:r>
              <a:r>
                <a:rPr lang="zh-TW" altLang="en-US" sz="1600" dirty="0" smtClean="0"/>
                <a:t>僅透過分析取得最佳設計</a:t>
              </a:r>
              <a:r>
                <a:rPr lang="zh-TW" altLang="en-US" sz="1600" dirty="0" smtClean="0"/>
                <a:t>，</a:t>
              </a:r>
              <a:r>
                <a:rPr lang="zh-TW" altLang="en-US" sz="1600" b="1" dirty="0" smtClean="0"/>
                <a:t>建立</a:t>
              </a:r>
              <a:r>
                <a:rPr lang="zh-TW" altLang="en-US" sz="1600" b="1" dirty="0" smtClean="0"/>
                <a:t>一</a:t>
              </a:r>
              <a:r>
                <a:rPr lang="zh-TW" altLang="en-US" sz="1600" b="1" dirty="0" smtClean="0"/>
                <a:t>最佳化</a:t>
              </a:r>
              <a:r>
                <a:rPr lang="zh-TW" altLang="en-US" sz="1600" b="1" dirty="0" smtClean="0"/>
                <a:t>方法</a:t>
              </a:r>
              <a:r>
                <a:rPr lang="zh-TW" altLang="en-US" sz="1600" b="1" dirty="0" smtClean="0"/>
                <a:t>有</a:t>
              </a:r>
              <a:r>
                <a:rPr lang="zh-TW" altLang="en-US" sz="1600" b="1" dirty="0" smtClean="0"/>
                <a:t>其必要性</a:t>
              </a:r>
              <a:r>
                <a:rPr lang="zh-TW" altLang="en-US" sz="1600" dirty="0" smtClean="0"/>
                <a:t>。</a:t>
              </a:r>
              <a:endParaRPr lang="en-US" altLang="zh-TW" sz="1600" dirty="0" smtClean="0"/>
            </a:p>
            <a:p>
              <a:pPr>
                <a:lnSpc>
                  <a:spcPct val="100000"/>
                </a:lnSpc>
              </a:pPr>
              <a:endParaRPr lang="en-US" altLang="zh-TW" sz="1600" dirty="0" smtClean="0"/>
            </a:p>
          </p:txBody>
        </p:sp>
        <p:sp>
          <p:nvSpPr>
            <p:cNvPr id="5" name="矩形 4"/>
            <p:cNvSpPr/>
            <p:nvPr/>
          </p:nvSpPr>
          <p:spPr>
            <a:xfrm>
              <a:off x="-136570" y="5825171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b="1" u="sng" dirty="0">
                  <a:latin typeface="+mj-ea"/>
                  <a:ea typeface="+mj-ea"/>
                </a:rPr>
                <a:t>結論</a:t>
              </a:r>
              <a:r>
                <a:rPr lang="zh-TW" altLang="en-US" sz="1600" dirty="0">
                  <a:latin typeface="+mj-ea"/>
                  <a:ea typeface="+mj-ea"/>
                </a:rPr>
                <a:t>：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-136570" y="5225454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b="1" u="sng" dirty="0" smtClean="0">
                  <a:latin typeface="+mj-ea"/>
                  <a:ea typeface="+mj-ea"/>
                </a:rPr>
                <a:t>現象</a:t>
              </a:r>
              <a:r>
                <a:rPr lang="zh-TW" altLang="en-US" sz="1600" dirty="0" smtClean="0">
                  <a:latin typeface="+mj-ea"/>
                  <a:ea typeface="+mj-ea"/>
                </a:rPr>
                <a:t>：</a:t>
              </a:r>
              <a:endParaRPr lang="zh-TW" altLang="en-US" sz="16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00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最佳化問題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 61"/>
              <p:cNvSpPr/>
              <p:nvPr/>
            </p:nvSpPr>
            <p:spPr>
              <a:xfrm>
                <a:off x="487970" y="1317523"/>
                <a:ext cx="3530974" cy="2200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spcBef>
                    <a:spcPts val="1000"/>
                  </a:spcBef>
                </a:pPr>
                <a:r>
                  <a:rPr kumimoji="1" lang="zh-TW" altLang="en-US" sz="1600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次系統規格包含：</a:t>
                </a:r>
                <a:endParaRPr kumimoji="1" lang="en-US" altLang="zh-TW" sz="1600" dirty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  <a:p>
                <a:pPr marL="228600" lvl="0" indent="-22860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kumimoji="1" lang="zh-TW" altLang="en-US" sz="1600" b="1" dirty="0">
                    <a:solidFill>
                      <a:prstClr val="black"/>
                    </a:solidFill>
                    <a:ea typeface="微軟正黑體"/>
                  </a:rPr>
                  <a:t>硬體</a:t>
                </a:r>
                <a:r>
                  <a:rPr kumimoji="1" lang="zh-TW" altLang="en-US" sz="1600" b="1" dirty="0" smtClean="0">
                    <a:solidFill>
                      <a:prstClr val="black"/>
                    </a:solidFill>
                    <a:ea typeface="微軟正黑體"/>
                  </a:rPr>
                  <a:t>數量</a:t>
                </a:r>
                <a:r>
                  <a:rPr kumimoji="1" lang="en-US" altLang="zh-TW" sz="1600" b="1" dirty="0" smtClean="0">
                    <a:solidFill>
                      <a:prstClr val="black"/>
                    </a:solidFill>
                    <a:ea typeface="微軟正黑體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𝐿</m:t>
                    </m:r>
                    <m:r>
                      <a:rPr kumimoji="1" lang="en-US" altLang="zh-TW" sz="1600" b="0" i="1" smtClean="0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,</m:t>
                    </m:r>
                    <m:r>
                      <a:rPr kumimoji="1" lang="en-US" altLang="zh-TW" sz="1600" b="0" i="1" smtClean="0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𝑃</m:t>
                    </m:r>
                  </m:oMath>
                </a14:m>
                <a:endParaRPr kumimoji="1" lang="en-US" altLang="zh-TW" sz="1600" dirty="0">
                  <a:solidFill>
                    <a:prstClr val="black"/>
                  </a:solidFill>
                  <a:ea typeface="微軟正黑體"/>
                </a:endParaRPr>
              </a:p>
              <a:p>
                <a:pPr marL="228600" lvl="0" indent="-22860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kumimoji="1" lang="zh-TW" altLang="en-US" sz="1600" b="1" dirty="0">
                    <a:solidFill>
                      <a:prstClr val="black"/>
                    </a:solidFill>
                    <a:ea typeface="微軟正黑體"/>
                  </a:rPr>
                  <a:t>硬體規格</a:t>
                </a:r>
                <a:r>
                  <a:rPr kumimoji="1" lang="zh-TW" altLang="en-US" sz="1600" dirty="0">
                    <a:solidFill>
                      <a:prstClr val="black"/>
                    </a:solidFill>
                    <a:ea typeface="微軟正黑體"/>
                  </a:rPr>
                  <a:t>：以朗博次方作為代表，其餘參數大多可透過調整電路配置改變</a:t>
                </a:r>
                <a:endParaRPr kumimoji="1" lang="en-US" altLang="zh-TW" sz="1600" dirty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  <a:p>
                <a:pPr marL="228600" lvl="0" indent="-22860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kumimoji="1" lang="zh-TW" altLang="en-US" sz="1600" b="1" dirty="0">
                    <a:solidFill>
                      <a:prstClr val="black"/>
                    </a:solidFill>
                    <a:ea typeface="微軟正黑體"/>
                  </a:rPr>
                  <a:t>硬體指向</a:t>
                </a:r>
                <a:r>
                  <a:rPr kumimoji="1" lang="zh-TW" altLang="en-US" sz="1600" dirty="0">
                    <a:solidFill>
                      <a:prstClr val="black"/>
                    </a:solidFill>
                    <a:ea typeface="微軟正黑體"/>
                  </a:rPr>
                  <a:t>：每個硬體皆包含兩個</a:t>
                </a:r>
                <a:r>
                  <a:rPr kumimoji="1" lang="zh-TW" altLang="en-US" sz="1600" dirty="0" smtClean="0">
                    <a:solidFill>
                      <a:prstClr val="black"/>
                    </a:solidFill>
                    <a:ea typeface="微軟正黑體"/>
                  </a:rPr>
                  <a:t>自由度</a:t>
                </a:r>
                <a:endParaRPr lang="zh-TW" altLang="en-US" dirty="0"/>
              </a:p>
            </p:txBody>
          </p:sp>
        </mc:Choice>
        <mc:Fallback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70" y="1317523"/>
                <a:ext cx="3530974" cy="2200602"/>
              </a:xfrm>
              <a:prstGeom prst="rect">
                <a:avLst/>
              </a:prstGeom>
              <a:blipFill rotWithShape="0">
                <a:blip r:embed="rId3"/>
                <a:stretch>
                  <a:fillRect l="-864" t="-1108" b="-2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-4629150" y="4134207"/>
            <a:ext cx="3530974" cy="91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200"/>
              </a:lnSpc>
            </a:pPr>
            <a:r>
              <a:rPr kumimoji="1"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避免讓最佳化問題過度複雜，每次最佳化前固定硬體數量，最佳化變數僅考量朗博次方與硬體指向。</a:t>
            </a:r>
            <a:endParaRPr lang="zh-TW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9901861" y="1318391"/>
            <a:ext cx="5663304" cy="61418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TW" altLang="en-US"/>
          </a:p>
        </p:txBody>
      </p:sp>
      <p:grpSp>
        <p:nvGrpSpPr>
          <p:cNvPr id="67" name="群組 66"/>
          <p:cNvGrpSpPr/>
          <p:nvPr/>
        </p:nvGrpSpPr>
        <p:grpSpPr>
          <a:xfrm>
            <a:off x="11905021" y="566263"/>
            <a:ext cx="3803006" cy="479060"/>
            <a:chOff x="1710366" y="404898"/>
            <a:chExt cx="8241298" cy="1233867"/>
          </a:xfrm>
          <a:noFill/>
        </p:grpSpPr>
        <p:sp>
          <p:nvSpPr>
            <p:cNvPr id="68" name="矩形 67"/>
            <p:cNvSpPr/>
            <p:nvPr/>
          </p:nvSpPr>
          <p:spPr>
            <a:xfrm>
              <a:off x="1836649" y="404898"/>
              <a:ext cx="8115015" cy="1233867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1710366" y="590807"/>
              <a:ext cx="8081543" cy="87198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StepA</a:t>
              </a:r>
              <a:r>
                <a:rPr kumimoji="1" lang="en-US" altLang="zh-TW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設定</a:t>
              </a:r>
              <a:r>
                <a: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模擬情境</a:t>
              </a:r>
              <a:r>
                <a:rPr kumimoji="1" lang="zh-TW" altLang="en-US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ROI</a:t>
              </a:r>
              <a:r>
                <a:rPr kumimoji="1" lang="zh-TW" altLang="en-US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中樣本</a:t>
              </a:r>
              <a:r>
                <a: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點</a:t>
              </a:r>
            </a:p>
          </p:txBody>
        </p:sp>
      </p:grpSp>
      <p:grpSp>
        <p:nvGrpSpPr>
          <p:cNvPr id="70" name="群組 69"/>
          <p:cNvGrpSpPr/>
          <p:nvPr/>
        </p:nvGrpSpPr>
        <p:grpSpPr>
          <a:xfrm>
            <a:off x="11832889" y="5475747"/>
            <a:ext cx="3976025" cy="437694"/>
            <a:chOff x="5951538" y="6259087"/>
            <a:chExt cx="4651079" cy="595005"/>
          </a:xfrm>
        </p:grpSpPr>
        <p:sp>
          <p:nvSpPr>
            <p:cNvPr id="71" name="矩形 70"/>
            <p:cNvSpPr/>
            <p:nvPr/>
          </p:nvSpPr>
          <p:spPr>
            <a:xfrm>
              <a:off x="5951538" y="6259087"/>
              <a:ext cx="4598176" cy="5950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72" name="文字方塊 71"/>
            <p:cNvSpPr txBox="1"/>
            <p:nvPr/>
          </p:nvSpPr>
          <p:spPr>
            <a:xfrm>
              <a:off x="6023407" y="6345734"/>
              <a:ext cx="45792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u="sng" dirty="0" err="1" smtClean="0">
                  <a:latin typeface="Heiti TC Light" charset="-120"/>
                  <a:ea typeface="Heiti TC Light" charset="-120"/>
                  <a:cs typeface="Heiti TC Light" charset="-120"/>
                </a:rPr>
                <a:t>StepC</a:t>
              </a:r>
              <a:r>
                <a:rPr kumimoji="1" lang="en-US" altLang="zh-TW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. </a:t>
              </a:r>
              <a:r>
                <a:rPr kumimoji="1" lang="zh-TW" altLang="en-US" sz="1600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量化評估系統成效（目標函數）</a:t>
              </a:r>
              <a:endParaRPr kumimoji="1" lang="zh-TW" altLang="en-US" sz="1600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12290825" y="5946670"/>
            <a:ext cx="2823083" cy="2625945"/>
            <a:chOff x="8154003" y="6698858"/>
            <a:chExt cx="2823083" cy="2625945"/>
          </a:xfrm>
        </p:grpSpPr>
        <p:grpSp>
          <p:nvGrpSpPr>
            <p:cNvPr id="74" name="群組 73"/>
            <p:cNvGrpSpPr/>
            <p:nvPr/>
          </p:nvGrpSpPr>
          <p:grpSpPr>
            <a:xfrm>
              <a:off x="8284028" y="8537289"/>
              <a:ext cx="2600792" cy="371788"/>
              <a:chOff x="5969963" y="8908570"/>
              <a:chExt cx="3422814" cy="371788"/>
            </a:xfrm>
            <a:noFill/>
          </p:grpSpPr>
          <p:sp>
            <p:nvSpPr>
              <p:cNvPr id="88" name="矩形 87"/>
              <p:cNvSpPr/>
              <p:nvPr/>
            </p:nvSpPr>
            <p:spPr>
              <a:xfrm>
                <a:off x="6015371" y="8908570"/>
                <a:ext cx="3377404" cy="371788"/>
              </a:xfrm>
              <a:prstGeom prst="rect">
                <a:avLst/>
              </a:prstGeom>
              <a:grpFill/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9" name="文字方塊 88"/>
              <p:cNvSpPr txBox="1"/>
              <p:nvPr/>
            </p:nvSpPr>
            <p:spPr>
              <a:xfrm>
                <a:off x="5969963" y="8940575"/>
                <a:ext cx="3422814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人為選擇</a:t>
                </a:r>
                <a:r>
                  <a:rPr kumimoji="1" lang="zh-TW" altLang="en-US" sz="1200" dirty="0">
                    <a:latin typeface="Heiti TC Light" charset="-120"/>
                    <a:ea typeface="Heiti TC Light" charset="-120"/>
                    <a:cs typeface="Heiti TC Light" charset="-120"/>
                  </a:rPr>
                  <a:t>最合適的硬體數量</a:t>
                </a:r>
              </a:p>
            </p:txBody>
          </p:sp>
        </p:grpSp>
        <p:grpSp>
          <p:nvGrpSpPr>
            <p:cNvPr id="75" name="群組 74"/>
            <p:cNvGrpSpPr/>
            <p:nvPr/>
          </p:nvGrpSpPr>
          <p:grpSpPr>
            <a:xfrm>
              <a:off x="8154003" y="6890714"/>
              <a:ext cx="2823083" cy="423799"/>
              <a:chOff x="6070697" y="8639741"/>
              <a:chExt cx="1826263" cy="423799"/>
            </a:xfrm>
          </p:grpSpPr>
          <p:sp>
            <p:nvSpPr>
              <p:cNvPr id="86" name="決策 85"/>
              <p:cNvSpPr/>
              <p:nvPr/>
            </p:nvSpPr>
            <p:spPr>
              <a:xfrm>
                <a:off x="6070697" y="8639741"/>
                <a:ext cx="1826263" cy="423799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7" name="文字方塊 86"/>
              <p:cNvSpPr txBox="1"/>
              <p:nvPr/>
            </p:nvSpPr>
            <p:spPr>
              <a:xfrm>
                <a:off x="6110921" y="8704010"/>
                <a:ext cx="1786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dirty="0">
                    <a:latin typeface="Heiti TC Light" charset="-120"/>
                    <a:ea typeface="Heiti TC Light" charset="-120"/>
                    <a:cs typeface="Heiti TC Light" charset="-120"/>
                  </a:rPr>
                  <a:t>是否達到演算法終止條件</a:t>
                </a:r>
              </a:p>
            </p:txBody>
          </p:sp>
        </p:grpSp>
        <p:grpSp>
          <p:nvGrpSpPr>
            <p:cNvPr id="76" name="群組 75"/>
            <p:cNvGrpSpPr/>
            <p:nvPr/>
          </p:nvGrpSpPr>
          <p:grpSpPr>
            <a:xfrm>
              <a:off x="8154003" y="7624484"/>
              <a:ext cx="2823083" cy="660393"/>
              <a:chOff x="6133945" y="8126733"/>
              <a:chExt cx="2033149" cy="660393"/>
            </a:xfrm>
          </p:grpSpPr>
          <p:sp>
            <p:nvSpPr>
              <p:cNvPr id="84" name="決策 83"/>
              <p:cNvSpPr/>
              <p:nvPr/>
            </p:nvSpPr>
            <p:spPr>
              <a:xfrm>
                <a:off x="6133945" y="8126733"/>
                <a:ext cx="2033149" cy="660393"/>
              </a:xfrm>
              <a:prstGeom prst="flowChartDecision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6252436" y="8246927"/>
                <a:ext cx="17860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1200" dirty="0">
                    <a:latin typeface="Heiti TC Light" charset="-120"/>
                    <a:ea typeface="Heiti TC Light" charset="-120"/>
                    <a:cs typeface="Heiti TC Light" charset="-120"/>
                  </a:rPr>
                  <a:t>設計空間中的硬體</a:t>
                </a:r>
                <a:r>
                  <a:rPr kumimoji="1" lang="zh-TW" altLang="en-US" sz="12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數量</a:t>
                </a:r>
                <a:endParaRPr kumimoji="1" lang="en-US" altLang="zh-TW" sz="1200" dirty="0" smtClean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pPr algn="ctr"/>
                <a:r>
                  <a:rPr kumimoji="1" lang="zh-TW" altLang="en-US" sz="12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是否</a:t>
                </a:r>
                <a:r>
                  <a:rPr kumimoji="1" lang="zh-TW" altLang="en-US" sz="1200" dirty="0">
                    <a:latin typeface="Heiti TC Light" charset="-120"/>
                    <a:ea typeface="Heiti TC Light" charset="-120"/>
                    <a:cs typeface="Heiti TC Light" charset="-120"/>
                  </a:rPr>
                  <a:t>都評估完畢</a:t>
                </a:r>
              </a:p>
            </p:txBody>
          </p:sp>
        </p:grpSp>
        <p:sp>
          <p:nvSpPr>
            <p:cNvPr id="77" name="圓角矩形 76"/>
            <p:cNvSpPr/>
            <p:nvPr/>
          </p:nvSpPr>
          <p:spPr>
            <a:xfrm>
              <a:off x="9202115" y="9099596"/>
              <a:ext cx="793593" cy="225207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TW" altLang="en-US" sz="1200" dirty="0">
                  <a:solidFill>
                    <a:schemeClr val="tx1"/>
                  </a:solidFill>
                  <a:latin typeface="Microsoft JhengHei" charset="-120"/>
                  <a:ea typeface="Microsoft JhengHei" charset="-120"/>
                  <a:cs typeface="Microsoft JhengHei" charset="-120"/>
                </a:rPr>
                <a:t>完成</a:t>
              </a:r>
            </a:p>
          </p:txBody>
        </p:sp>
        <p:cxnSp>
          <p:nvCxnSpPr>
            <p:cNvPr id="78" name="直線箭頭接點 77"/>
            <p:cNvCxnSpPr/>
            <p:nvPr/>
          </p:nvCxnSpPr>
          <p:spPr>
            <a:xfrm>
              <a:off x="9609946" y="6698858"/>
              <a:ext cx="0" cy="235554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箭頭接點 78"/>
            <p:cNvCxnSpPr/>
            <p:nvPr/>
          </p:nvCxnSpPr>
          <p:spPr>
            <a:xfrm>
              <a:off x="9589492" y="7314513"/>
              <a:ext cx="0" cy="293971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箭頭接點 80"/>
            <p:cNvCxnSpPr/>
            <p:nvPr/>
          </p:nvCxnSpPr>
          <p:spPr>
            <a:xfrm>
              <a:off x="9574552" y="8912334"/>
              <a:ext cx="0" cy="202292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字方塊 81"/>
            <p:cNvSpPr txBox="1"/>
            <p:nvPr/>
          </p:nvSpPr>
          <p:spPr>
            <a:xfrm>
              <a:off x="9458993" y="7321480"/>
              <a:ext cx="53573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000" dirty="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</a:p>
          </p:txBody>
        </p:sp>
        <p:sp>
          <p:nvSpPr>
            <p:cNvPr id="83" name="文字方塊 82"/>
            <p:cNvSpPr txBox="1"/>
            <p:nvPr/>
          </p:nvSpPr>
          <p:spPr>
            <a:xfrm>
              <a:off x="9510255" y="8250659"/>
              <a:ext cx="5357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050">
                  <a:latin typeface="Heiti TC Light" charset="-120"/>
                  <a:ea typeface="Heiti TC Light" charset="-120"/>
                  <a:cs typeface="Heiti TC Light" charset="-120"/>
                </a:rPr>
                <a:t>是</a:t>
              </a:r>
              <a:endParaRPr kumimoji="1" lang="zh-TW" altLang="en-US" sz="105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1861093" y="1316052"/>
            <a:ext cx="3744732" cy="481986"/>
            <a:chOff x="11767955" y="790408"/>
            <a:chExt cx="4598176" cy="481986"/>
          </a:xfrm>
        </p:grpSpPr>
        <p:sp>
          <p:nvSpPr>
            <p:cNvPr id="115" name="矩形 114"/>
            <p:cNvSpPr/>
            <p:nvPr/>
          </p:nvSpPr>
          <p:spPr>
            <a:xfrm>
              <a:off x="11767955" y="790408"/>
              <a:ext cx="4598176" cy="48198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12468455" y="849037"/>
              <a:ext cx="3103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rPr>
                <a:t>設定硬體數量的設計空間</a:t>
              </a:r>
              <a:endParaRPr kumimoji="1" lang="zh-TW" altLang="en-US" sz="1600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sp>
        <p:nvSpPr>
          <p:cNvPr id="120" name="文字方塊 119"/>
          <p:cNvSpPr txBox="1"/>
          <p:nvPr/>
        </p:nvSpPr>
        <p:spPr>
          <a:xfrm>
            <a:off x="16735758" y="1802243"/>
            <a:ext cx="1232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u="sng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執行</a:t>
            </a:r>
            <a:endParaRPr kumimoji="1" lang="en-US" altLang="zh-TW" sz="2400" b="1" u="sng" dirty="0" smtClean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  <a:p>
            <a:pPr algn="ctr"/>
            <a:r>
              <a:rPr kumimoji="1" lang="zh-TW" altLang="en-US" sz="2400" b="1" u="sng" dirty="0" smtClean="0">
                <a:solidFill>
                  <a:schemeClr val="accent4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rPr>
              <a:t>最佳化演算法</a:t>
            </a:r>
            <a:endParaRPr kumimoji="1" lang="zh-TW" altLang="en-US" sz="2400" b="1" u="sng" dirty="0">
              <a:solidFill>
                <a:schemeClr val="accent4">
                  <a:lumMod val="50000"/>
                </a:schemeClr>
              </a:solidFill>
              <a:latin typeface="Heiti TC Light" charset="-120"/>
              <a:ea typeface="Heiti TC Light" charset="-120"/>
              <a:cs typeface="Heiti TC Light" charset="-120"/>
            </a:endParaRPr>
          </a:p>
        </p:txBody>
      </p:sp>
      <p:grpSp>
        <p:nvGrpSpPr>
          <p:cNvPr id="129" name="群組 128"/>
          <p:cNvGrpSpPr/>
          <p:nvPr/>
        </p:nvGrpSpPr>
        <p:grpSpPr>
          <a:xfrm>
            <a:off x="11402557" y="1962741"/>
            <a:ext cx="4573176" cy="3380170"/>
            <a:chOff x="11402556" y="1962741"/>
            <a:chExt cx="4575341" cy="3380170"/>
          </a:xfrm>
        </p:grpSpPr>
        <p:sp>
          <p:nvSpPr>
            <p:cNvPr id="66" name="矩形 65"/>
            <p:cNvSpPr/>
            <p:nvPr/>
          </p:nvSpPr>
          <p:spPr>
            <a:xfrm>
              <a:off x="11982539" y="1962741"/>
              <a:ext cx="3791059" cy="338017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11402556" y="1962741"/>
              <a:ext cx="27815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u="sng" dirty="0" err="1" smtClean="0">
                  <a:solidFill>
                    <a:schemeClr val="bg1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StepB</a:t>
              </a:r>
              <a:r>
                <a:rPr kumimoji="1" lang="en-US" altLang="zh-TW" sz="1600" b="1" u="sng" dirty="0" smtClean="0">
                  <a:solidFill>
                    <a:schemeClr val="bg1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.</a:t>
              </a:r>
              <a:r>
                <a:rPr kumimoji="1" lang="zh-TW" altLang="en-US" sz="1600" b="1" u="sng" dirty="0" smtClean="0">
                  <a:solidFill>
                    <a:schemeClr val="bg1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模擬</a:t>
              </a:r>
              <a:endParaRPr kumimoji="1" lang="en-US" altLang="zh-TW" sz="1600" b="1" u="sng" dirty="0" smtClean="0">
                <a:solidFill>
                  <a:schemeClr val="bg1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  <a:p>
              <a:pPr algn="ctr"/>
              <a:r>
                <a:rPr kumimoji="1" lang="zh-TW" altLang="en-US" sz="1600" b="1" u="sng" dirty="0" smtClean="0">
                  <a:solidFill>
                    <a:schemeClr val="bg1">
                      <a:lumMod val="50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rPr>
                <a:t>定位系統</a:t>
              </a:r>
              <a:endParaRPr kumimoji="1" lang="zh-TW" altLang="en-US" sz="1600" b="1" u="sng" dirty="0">
                <a:solidFill>
                  <a:schemeClr val="bg1">
                    <a:lumMod val="50000"/>
                  </a:schemeClr>
                </a:solidFill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grpSp>
          <p:nvGrpSpPr>
            <p:cNvPr id="126" name="群組 125"/>
            <p:cNvGrpSpPr/>
            <p:nvPr/>
          </p:nvGrpSpPr>
          <p:grpSpPr>
            <a:xfrm>
              <a:off x="12202336" y="4778928"/>
              <a:ext cx="3491678" cy="429493"/>
              <a:chOff x="12218217" y="5313722"/>
              <a:chExt cx="3491678" cy="429493"/>
            </a:xfrm>
          </p:grpSpPr>
          <p:sp>
            <p:nvSpPr>
              <p:cNvPr id="106" name="矩形 105"/>
              <p:cNvSpPr/>
              <p:nvPr/>
            </p:nvSpPr>
            <p:spPr>
              <a:xfrm>
                <a:off x="12218217" y="5313722"/>
                <a:ext cx="3307335" cy="4294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400"/>
              </a:p>
            </p:txBody>
          </p:sp>
          <p:sp>
            <p:nvSpPr>
              <p:cNvPr id="107" name="文字方塊 106"/>
              <p:cNvSpPr txBox="1"/>
              <p:nvPr/>
            </p:nvSpPr>
            <p:spPr>
              <a:xfrm>
                <a:off x="12270653" y="5342750"/>
                <a:ext cx="343924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Step4. </a:t>
                </a:r>
                <a:r>
                  <a:rPr kumimoji="1" lang="zh-TW" altLang="en-US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執行定位演算法</a:t>
                </a:r>
                <a:endPara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grpSp>
          <p:nvGrpSpPr>
            <p:cNvPr id="125" name="群組 124"/>
            <p:cNvGrpSpPr/>
            <p:nvPr/>
          </p:nvGrpSpPr>
          <p:grpSpPr>
            <a:xfrm>
              <a:off x="12202336" y="4098226"/>
              <a:ext cx="3691983" cy="429493"/>
              <a:chOff x="12215517" y="4416983"/>
              <a:chExt cx="3691983" cy="429493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2215517" y="4416983"/>
                <a:ext cx="3307335" cy="4294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400"/>
              </a:p>
            </p:txBody>
          </p:sp>
          <p:sp>
            <p:nvSpPr>
              <p:cNvPr id="108" name="文字方塊 107"/>
              <p:cNvSpPr txBox="1"/>
              <p:nvPr/>
            </p:nvSpPr>
            <p:spPr>
              <a:xfrm>
                <a:off x="12304425" y="4435469"/>
                <a:ext cx="36030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Step3. LED</a:t>
                </a:r>
                <a:r>
                  <a:rPr kumimoji="1" lang="zh-TW" altLang="en-US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發送與</a:t>
                </a:r>
                <a:r>
                  <a:rPr kumimoji="1" lang="en-US" altLang="zh-TW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接收訊號</a:t>
                </a:r>
                <a:endPara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grpSp>
          <p:nvGrpSpPr>
            <p:cNvPr id="123" name="群組 122"/>
            <p:cNvGrpSpPr/>
            <p:nvPr/>
          </p:nvGrpSpPr>
          <p:grpSpPr>
            <a:xfrm>
              <a:off x="12215517" y="3360962"/>
              <a:ext cx="3691983" cy="429493"/>
              <a:chOff x="12215517" y="3549645"/>
              <a:chExt cx="3691983" cy="429493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12215517" y="3549645"/>
                <a:ext cx="3307335" cy="4294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400"/>
              </a:p>
            </p:txBody>
          </p:sp>
          <p:sp>
            <p:nvSpPr>
              <p:cNvPr id="109" name="文字方塊 108"/>
              <p:cNvSpPr txBox="1"/>
              <p:nvPr/>
            </p:nvSpPr>
            <p:spPr>
              <a:xfrm>
                <a:off x="12304425" y="3557713"/>
                <a:ext cx="36030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Step2. </a:t>
                </a:r>
                <a:r>
                  <a:rPr kumimoji="1" lang="zh-TW" altLang="en-US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系統設置為樣本點位置</a:t>
                </a:r>
                <a:endParaRPr kumimoji="1" lang="zh-TW" altLang="en-US" sz="1600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grpSp>
          <p:nvGrpSpPr>
            <p:cNvPr id="128" name="群組 127"/>
            <p:cNvGrpSpPr/>
            <p:nvPr/>
          </p:nvGrpSpPr>
          <p:grpSpPr>
            <a:xfrm>
              <a:off x="12211179" y="2608855"/>
              <a:ext cx="3766718" cy="539856"/>
              <a:chOff x="12211179" y="2608855"/>
              <a:chExt cx="3766718" cy="539856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12211179" y="2608858"/>
                <a:ext cx="3307335" cy="5398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2400"/>
              </a:p>
            </p:txBody>
          </p:sp>
          <p:sp>
            <p:nvSpPr>
              <p:cNvPr id="110" name="文字方塊 109"/>
              <p:cNvSpPr txBox="1"/>
              <p:nvPr/>
            </p:nvSpPr>
            <p:spPr>
              <a:xfrm>
                <a:off x="12282095" y="2608855"/>
                <a:ext cx="36958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Step1. </a:t>
                </a:r>
                <a:r>
                  <a:rPr kumimoji="1" lang="zh-TW" altLang="en-US" sz="1600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改變次系統規格</a:t>
                </a:r>
                <a:endParaRPr kumimoji="1" lang="en-US" altLang="zh-TW" sz="12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  <a:p>
                <a:r>
                  <a:rPr kumimoji="1" lang="zh-TW" altLang="en-US" sz="12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最佳化變數：朗博次方、硬體指向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cxnSp>
          <p:nvCxnSpPr>
            <p:cNvPr id="113" name="直線箭頭接點 112"/>
            <p:cNvCxnSpPr/>
            <p:nvPr/>
          </p:nvCxnSpPr>
          <p:spPr>
            <a:xfrm>
              <a:off x="13785083" y="3106056"/>
              <a:ext cx="0" cy="25697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箭頭接點 123"/>
            <p:cNvCxnSpPr/>
            <p:nvPr/>
          </p:nvCxnSpPr>
          <p:spPr>
            <a:xfrm>
              <a:off x="13780842" y="3790455"/>
              <a:ext cx="0" cy="25697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箭頭接點 126"/>
            <p:cNvCxnSpPr/>
            <p:nvPr/>
          </p:nvCxnSpPr>
          <p:spPr>
            <a:xfrm>
              <a:off x="13763293" y="4527719"/>
              <a:ext cx="0" cy="256973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直線箭頭接點 118"/>
          <p:cNvCxnSpPr/>
          <p:nvPr/>
        </p:nvCxnSpPr>
        <p:spPr>
          <a:xfrm>
            <a:off x="13780842" y="1834015"/>
            <a:ext cx="0" cy="787659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箭頭接點 129"/>
          <p:cNvCxnSpPr/>
          <p:nvPr/>
        </p:nvCxnSpPr>
        <p:spPr>
          <a:xfrm>
            <a:off x="13787089" y="1051150"/>
            <a:ext cx="0" cy="256973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13792250" y="2052479"/>
                <a:ext cx="27093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固定硬體數量</a:t>
                </a:r>
                <a14:m>
                  <m:oMath xmlns:m="http://schemas.openxmlformats.org/officeDocument/2006/math"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𝐿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,</m:t>
                    </m:r>
                    <m:r>
                      <a:rPr kumimoji="1" lang="en-US" altLang="zh-TW" sz="1400" b="0" i="1" smtClean="0">
                        <a:latin typeface="Cambria Math" charset="0"/>
                        <a:ea typeface="Heiti TC Light" charset="-120"/>
                        <a:cs typeface="Heiti TC Light" charset="-120"/>
                      </a:rPr>
                      <m:t>𝑃</m:t>
                    </m:r>
                  </m:oMath>
                </a14:m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50" y="2052479"/>
                <a:ext cx="2709339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676" t="-6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直線箭頭接點 130"/>
          <p:cNvCxnSpPr/>
          <p:nvPr/>
        </p:nvCxnSpPr>
        <p:spPr>
          <a:xfrm>
            <a:off x="13747394" y="5214424"/>
            <a:ext cx="0" cy="283125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箭頭接點 134"/>
          <p:cNvCxnSpPr/>
          <p:nvPr/>
        </p:nvCxnSpPr>
        <p:spPr>
          <a:xfrm>
            <a:off x="13711374" y="7532689"/>
            <a:ext cx="0" cy="22739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群組 89"/>
          <p:cNvGrpSpPr/>
          <p:nvPr/>
        </p:nvGrpSpPr>
        <p:grpSpPr>
          <a:xfrm>
            <a:off x="11214302" y="2891171"/>
            <a:ext cx="1056341" cy="3684349"/>
            <a:chOff x="10833092" y="2792800"/>
            <a:chExt cx="1437552" cy="4860205"/>
          </a:xfrm>
        </p:grpSpPr>
        <p:grpSp>
          <p:nvGrpSpPr>
            <p:cNvPr id="91" name="群組 90"/>
            <p:cNvGrpSpPr/>
            <p:nvPr/>
          </p:nvGrpSpPr>
          <p:grpSpPr>
            <a:xfrm>
              <a:off x="10833092" y="2792800"/>
              <a:ext cx="1437552" cy="4563678"/>
              <a:chOff x="3822534" y="2710948"/>
              <a:chExt cx="307994" cy="3434866"/>
            </a:xfrm>
          </p:grpSpPr>
          <p:cxnSp>
            <p:nvCxnSpPr>
              <p:cNvPr id="93" name="直線箭頭接點 92"/>
              <p:cNvCxnSpPr/>
              <p:nvPr/>
            </p:nvCxnSpPr>
            <p:spPr>
              <a:xfrm>
                <a:off x="3822534" y="2710948"/>
                <a:ext cx="295254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/>
              <p:cNvCxnSpPr/>
              <p:nvPr/>
            </p:nvCxnSpPr>
            <p:spPr>
              <a:xfrm>
                <a:off x="3823855" y="2710948"/>
                <a:ext cx="0" cy="343486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/>
              <p:cNvCxnSpPr/>
              <p:nvPr/>
            </p:nvCxnSpPr>
            <p:spPr>
              <a:xfrm>
                <a:off x="3823855" y="6145814"/>
                <a:ext cx="306673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文字方塊 91"/>
            <p:cNvSpPr txBox="1"/>
            <p:nvPr/>
          </p:nvSpPr>
          <p:spPr>
            <a:xfrm>
              <a:off x="11685586" y="7307902"/>
              <a:ext cx="535734" cy="345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1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</p:grpSp>
      <p:grpSp>
        <p:nvGrpSpPr>
          <p:cNvPr id="96" name="群組 95"/>
          <p:cNvGrpSpPr/>
          <p:nvPr/>
        </p:nvGrpSpPr>
        <p:grpSpPr>
          <a:xfrm>
            <a:off x="10840039" y="2738723"/>
            <a:ext cx="1463956" cy="4674372"/>
            <a:chOff x="10840414" y="2682047"/>
            <a:chExt cx="1463956" cy="6255711"/>
          </a:xfrm>
        </p:grpSpPr>
        <p:sp>
          <p:nvSpPr>
            <p:cNvPr id="97" name="文字方塊 96"/>
            <p:cNvSpPr txBox="1"/>
            <p:nvPr/>
          </p:nvSpPr>
          <p:spPr>
            <a:xfrm>
              <a:off x="11446805" y="8587645"/>
              <a:ext cx="535734" cy="350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100" dirty="0">
                  <a:latin typeface="Heiti TC Light" charset="-120"/>
                  <a:ea typeface="Heiti TC Light" charset="-120"/>
                  <a:cs typeface="Heiti TC Light" charset="-120"/>
                </a:rPr>
                <a:t>否</a:t>
              </a:r>
            </a:p>
          </p:txBody>
        </p:sp>
        <p:grpSp>
          <p:nvGrpSpPr>
            <p:cNvPr id="98" name="群組 97"/>
            <p:cNvGrpSpPr/>
            <p:nvPr/>
          </p:nvGrpSpPr>
          <p:grpSpPr>
            <a:xfrm>
              <a:off x="10840414" y="2682047"/>
              <a:ext cx="1463956" cy="5969251"/>
              <a:chOff x="3823855" y="2524457"/>
              <a:chExt cx="353705" cy="3621357"/>
            </a:xfrm>
          </p:grpSpPr>
          <p:cxnSp>
            <p:nvCxnSpPr>
              <p:cNvPr id="99" name="直線箭頭接點 98"/>
              <p:cNvCxnSpPr/>
              <p:nvPr/>
            </p:nvCxnSpPr>
            <p:spPr>
              <a:xfrm>
                <a:off x="3823855" y="2524457"/>
                <a:ext cx="331187" cy="0"/>
              </a:xfrm>
              <a:prstGeom prst="straightConnector1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/>
              <p:cNvCxnSpPr/>
              <p:nvPr/>
            </p:nvCxnSpPr>
            <p:spPr>
              <a:xfrm>
                <a:off x="3823855" y="2524457"/>
                <a:ext cx="0" cy="3621357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/>
              <p:cNvCxnSpPr/>
              <p:nvPr/>
            </p:nvCxnSpPr>
            <p:spPr>
              <a:xfrm>
                <a:off x="3823855" y="6145814"/>
                <a:ext cx="353705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6" name="圖片 1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832" y="308"/>
            <a:ext cx="5018761" cy="6350425"/>
          </a:xfrm>
          <a:prstGeom prst="rect">
            <a:avLst/>
          </a:prstGeom>
        </p:spPr>
      </p:pic>
      <p:sp>
        <p:nvSpPr>
          <p:cNvPr id="147" name="內容版面配置區 1"/>
          <p:cNvSpPr>
            <a:spLocks noGrp="1"/>
          </p:cNvSpPr>
          <p:nvPr>
            <p:ph idx="1"/>
          </p:nvPr>
        </p:nvSpPr>
        <p:spPr>
          <a:xfrm>
            <a:off x="1063332" y="4179303"/>
            <a:ext cx="3073886" cy="599625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kumimoji="1" lang="zh-TW" altLang="en-US" sz="1600" dirty="0" smtClean="0">
                <a:solidFill>
                  <a:prstClr val="black"/>
                </a:solidFill>
              </a:rPr>
              <a:t>指向變數的數量，為另一設計變數的函數</a:t>
            </a:r>
            <a:endParaRPr kumimoji="1" lang="en-US" altLang="zh-TW" sz="1600" dirty="0" smtClean="0">
              <a:solidFill>
                <a:prstClr val="black"/>
              </a:solidFill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456856" y="4163595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u="sng" dirty="0">
                <a:solidFill>
                  <a:prstClr val="black"/>
                </a:solidFill>
                <a:ea typeface="微軟正黑體"/>
              </a:rPr>
              <a:t>困難</a:t>
            </a:r>
            <a:r>
              <a:rPr lang="zh-TW" altLang="en-US" sz="1600" dirty="0">
                <a:solidFill>
                  <a:prstClr val="black"/>
                </a:solidFill>
                <a:ea typeface="微軟正黑體"/>
              </a:rPr>
              <a:t>：</a:t>
            </a:r>
            <a:endParaRPr lang="zh-TW" altLang="en-US" dirty="0"/>
          </a:p>
        </p:txBody>
      </p:sp>
      <p:sp>
        <p:nvSpPr>
          <p:cNvPr id="149" name="矩形 148"/>
          <p:cNvSpPr/>
          <p:nvPr/>
        </p:nvSpPr>
        <p:spPr>
          <a:xfrm>
            <a:off x="449277" y="4794676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u="sng" dirty="0" smtClean="0">
                <a:solidFill>
                  <a:prstClr val="black"/>
                </a:solidFill>
                <a:ea typeface="微軟正黑體"/>
              </a:rPr>
              <a:t>解法</a:t>
            </a:r>
            <a:r>
              <a:rPr lang="zh-TW" altLang="en-US" sz="1600" dirty="0" smtClean="0">
                <a:solidFill>
                  <a:prstClr val="black"/>
                </a:solidFill>
                <a:ea typeface="微軟正黑體"/>
              </a:rPr>
              <a:t>：</a:t>
            </a:r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1063332" y="4794636"/>
            <a:ext cx="29556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</a:pPr>
            <a:r>
              <a:rPr kumimoji="1" lang="zh-TW" altLang="en-US" sz="1600" dirty="0">
                <a:solidFill>
                  <a:prstClr val="black"/>
                </a:solidFill>
                <a:latin typeface="微軟正黑體"/>
                <a:ea typeface="微軟正黑體"/>
              </a:rPr>
              <a:t>每次最佳化前固定硬體數量。以迴圈執行最佳化流程，將硬體數量設計空間中的所有組合都進行最佳化。</a:t>
            </a:r>
            <a:endParaRPr lang="en-US" altLang="zh-TW" sz="1600" dirty="0">
              <a:solidFill>
                <a:prstClr val="black"/>
              </a:solidFill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60009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build="p"/>
      <p:bldP spid="148" grpId="0"/>
      <p:bldP spid="149" grpId="0"/>
      <p:bldP spid="15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z="2400" dirty="0" smtClean="0"/>
              <a:t>目標函數</a:t>
            </a:r>
            <a:endParaRPr kumimoji="1" lang="zh-TW" altLang="en-US" sz="2400" dirty="0"/>
          </a:p>
        </p:txBody>
      </p:sp>
      <p:sp>
        <p:nvSpPr>
          <p:cNvPr id="5" name="標題 3"/>
          <p:cNvSpPr txBox="1">
            <a:spLocks/>
          </p:cNvSpPr>
          <p:nvPr/>
        </p:nvSpPr>
        <p:spPr>
          <a:xfrm>
            <a:off x="683155" y="2511227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sz="2400" dirty="0" smtClean="0"/>
              <a:t>最佳化變數</a:t>
            </a:r>
            <a:endParaRPr kumimoji="1"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內容版面配置區 6"/>
              <p:cNvSpPr>
                <a:spLocks noGrp="1"/>
              </p:cNvSpPr>
              <p:nvPr>
                <p:ph idx="1"/>
              </p:nvPr>
            </p:nvSpPr>
            <p:spPr>
              <a:xfrm>
                <a:off x="910153" y="1070186"/>
                <a:ext cx="7886700" cy="61295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kumimoji="1" lang="zh-TW" altLang="en-US" sz="1600" b="1" u="sng" dirty="0" smtClean="0"/>
                  <a:t>固定硬體數量</a:t>
                </a:r>
                <a:r>
                  <a:rPr kumimoji="1" lang="zh-TW" altLang="en-US" sz="1600" dirty="0" smtClean="0"/>
                  <a:t>：當</a:t>
                </a:r>
                <a:r>
                  <a:rPr kumimoji="1" lang="en-US" altLang="zh-TW" sz="1600" dirty="0" smtClean="0"/>
                  <a:t>LED</a:t>
                </a:r>
                <a:r>
                  <a:rPr kumimoji="1" lang="zh-TW" altLang="en-US" sz="1600" dirty="0" smtClean="0"/>
                  <a:t>硬體數量為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kumimoji="1" lang="en-US" altLang="zh-TW" sz="1600" dirty="0"/>
                  <a:t> </a:t>
                </a:r>
                <a:r>
                  <a:rPr kumimoji="1" lang="zh-TW" altLang="en-US" sz="1600" dirty="0" smtClean="0"/>
                  <a:t>、</a:t>
                </a:r>
                <a:r>
                  <a:rPr kumimoji="1" lang="en-US" altLang="zh-TW" sz="1600" dirty="0"/>
                  <a:t>P</a:t>
                </a:r>
                <a:r>
                  <a:rPr kumimoji="1" lang="en-US" altLang="zh-TW" sz="1600" dirty="0" smtClean="0"/>
                  <a:t>D</a:t>
                </a:r>
                <a:r>
                  <a:rPr kumimoji="1" lang="zh-TW" altLang="en-US" sz="1600" dirty="0"/>
                  <a:t>硬體數量為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</a:rPr>
                      <m:t>𝑃</m:t>
                    </m:r>
                  </m:oMath>
                </a14:m>
                <a:r>
                  <a:rPr kumimoji="1" lang="zh-TW" altLang="en-US" sz="1600" dirty="0" smtClean="0"/>
                  <a:t>時</a:t>
                </a:r>
                <a:endParaRPr kumimoji="1" lang="en-US" altLang="zh-TW" sz="1600" dirty="0" smtClean="0"/>
              </a:p>
              <a:p>
                <a:pPr marL="0" indent="0">
                  <a:buNone/>
                </a:pPr>
                <a:r>
                  <a:rPr kumimoji="1" lang="zh-TW" altLang="en-US" sz="1600" b="1" u="sng" dirty="0" smtClean="0"/>
                  <a:t>目標</a:t>
                </a:r>
                <a:r>
                  <a:rPr kumimoji="1" lang="zh-TW" altLang="en-US" sz="1600" dirty="0" smtClean="0"/>
                  <a:t>：使容許範圍內的樣本點數量愈多愈好</a:t>
                </a:r>
                <a:endParaRPr kumimoji="1" lang="zh-TW" altLang="en-US" sz="1600" dirty="0"/>
              </a:p>
            </p:txBody>
          </p:sp>
        </mc:Choice>
        <mc:Fallback>
          <p:sp>
            <p:nvSpPr>
              <p:cNvPr id="7" name="內容版面配置區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0153" y="1070186"/>
                <a:ext cx="7886700" cy="612955"/>
              </a:xfrm>
              <a:blipFill rotWithShape="0">
                <a:blip r:embed="rId3"/>
                <a:stretch>
                  <a:fillRect l="-386" t="-8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21" y="2872828"/>
            <a:ext cx="7277215" cy="3526356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2149906" y="1713671"/>
            <a:ext cx="4722494" cy="646652"/>
            <a:chOff x="1939841" y="1711417"/>
            <a:chExt cx="4722494" cy="646652"/>
          </a:xfrm>
        </p:grpSpPr>
        <p:grpSp>
          <p:nvGrpSpPr>
            <p:cNvPr id="13" name="群組 12"/>
            <p:cNvGrpSpPr/>
            <p:nvPr/>
          </p:nvGrpSpPr>
          <p:grpSpPr>
            <a:xfrm>
              <a:off x="2642929" y="1790404"/>
              <a:ext cx="1815920" cy="564735"/>
              <a:chOff x="2642929" y="1790404"/>
              <a:chExt cx="1815920" cy="56473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2642929" y="1790404"/>
                <a:ext cx="639918" cy="31081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42000"/>
                </a:schemeClr>
              </a:solidFill>
              <a:ln>
                <a:solidFill>
                  <a:srgbClr val="00B050">
                    <a:alpha val="3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312860" y="1790404"/>
                <a:ext cx="755007" cy="31081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2000"/>
                </a:schemeClr>
              </a:solidFill>
              <a:ln>
                <a:solidFill>
                  <a:srgbClr val="C00000">
                    <a:alpha val="3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0" name="文字方塊 19"/>
              <p:cNvSpPr txBox="1"/>
              <p:nvPr/>
            </p:nvSpPr>
            <p:spPr>
              <a:xfrm>
                <a:off x="2642929" y="2093392"/>
                <a:ext cx="11213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050" smtClean="0">
                    <a:solidFill>
                      <a:schemeClr val="accent6">
                        <a:lumMod val="75000"/>
                      </a:schemeClr>
                    </a:solidFill>
                    <a:latin typeface="+mj-ea"/>
                    <a:ea typeface="+mj-ea"/>
                  </a:rPr>
                  <a:t>朗博次方</a:t>
                </a:r>
                <a:endParaRPr kumimoji="1" lang="zh-TW" altLang="en-US" sz="1050" dirty="0">
                  <a:solidFill>
                    <a:schemeClr val="accent6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3337468" y="2101223"/>
                <a:ext cx="11213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050" smtClean="0">
                    <a:solidFill>
                      <a:srgbClr val="C00000"/>
                    </a:solidFill>
                    <a:latin typeface="+mj-ea"/>
                    <a:ea typeface="+mj-ea"/>
                  </a:rPr>
                  <a:t>硬體指向</a:t>
                </a:r>
                <a:endParaRPr kumimoji="1" lang="zh-TW" altLang="en-US" sz="1050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1939841" y="1844028"/>
                  <a:ext cx="2740109" cy="2493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kumimoji="1" lang="en-US" altLang="zh-TW" sz="14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TW" sz="1400" b="0" i="0" smtClean="0">
                                <a:latin typeface="Cambria Math" charset="0"/>
                              </a:rPr>
                              <m:t>min</m:t>
                            </m:r>
                          </m:fName>
                          <m:e/>
                        </m:func>
                        <m:r>
                          <a:rPr kumimoji="1" lang="en-US" altLang="zh-TW" sz="1400" b="0" i="1" smtClean="0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zh-TW" sz="1400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TW" sz="1400" b="0" i="1" smtClean="0">
                            <a:latin typeface="Cambria Math" charset="0"/>
                          </a:rPr>
                          <m:t>𝑀</m:t>
                        </m:r>
                        <m:r>
                          <a:rPr kumimoji="1" lang="en-US" altLang="zh-TW" sz="1400" b="0" i="1" smtClean="0">
                            <a:latin typeface="Cambria Math" charset="0"/>
                          </a:rPr>
                          <m:t>ℓ,</m:t>
                        </m:r>
                        <m:r>
                          <a:rPr kumimoji="1" lang="en-US" altLang="zh-TW" sz="1400" b="0" i="1" smtClean="0">
                            <a:latin typeface="Cambria Math" charset="0"/>
                          </a:rPr>
                          <m:t>𝑀𝑝</m:t>
                        </m:r>
                        <m:r>
                          <a:rPr kumimoji="1" lang="en-US" altLang="zh-TW" sz="1400" b="0" i="1" smtClean="0">
                            <a:latin typeface="Cambria Math" charset="0"/>
                          </a:rPr>
                          <m:t>,</m:t>
                        </m:r>
                        <m:sPre>
                          <m:sPrePr>
                            <m:ctrlPr>
                              <a:rPr kumimoji="1" lang="en-US" altLang="zh-TW" sz="1400" b="0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zh-TW" sz="1400" b="0" i="1" smtClean="0">
                                <a:latin typeface="Cambria Math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sz="1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1" i="1" smtClean="0">
                                    <a:latin typeface="Cambria Math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zh-TW" sz="1400" b="0" i="1" smtClean="0">
                                    <a:latin typeface="Cambria Math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sPre>
                        <m:r>
                          <a:rPr lang="en-US" altLang="zh-TW" sz="1400" b="0" i="1" smtClean="0">
                            <a:latin typeface="Cambria Math" charset="0"/>
                          </a:rPr>
                          <m:t>,</m:t>
                        </m:r>
                        <m:sPre>
                          <m:sPrePr>
                            <m:ctrlPr>
                              <a:rPr kumimoji="1" lang="en-US" altLang="zh-TW" sz="1400" i="1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kumimoji="1" lang="en-US" altLang="zh-TW" sz="1400" b="0" i="1" smtClean="0">
                                <a:latin typeface="Cambria Math" charset="0"/>
                              </a:rPr>
                              <m:t>𝑃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TW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400" b="1" i="1">
                                    <a:latin typeface="Cambria Math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zh-TW" sz="1400" b="0" i="1" smtClean="0">
                                    <a:latin typeface="Cambria Math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sPre>
                        <m:r>
                          <a:rPr kumimoji="1" lang="en-US" altLang="zh-TW" sz="1400" b="0" i="1" smtClean="0">
                            <a:latin typeface="Cambria Math" charset="0"/>
                          </a:rPr>
                          <m:t>)=−</m:t>
                        </m:r>
                        <m:r>
                          <a:rPr kumimoji="1" lang="en-US" altLang="zh-TW" sz="1400" b="0" i="1" smtClean="0">
                            <a:latin typeface="Cambria Math" charset="0"/>
                          </a:rPr>
                          <m:t>𝑁𝑡</m:t>
                        </m:r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841" y="1844028"/>
                  <a:ext cx="2740109" cy="24936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889" r="-444" b="-268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5213349" y="1711417"/>
                  <a:ext cx="1448986" cy="4805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400" b="0" i="1" smtClean="0">
                            <a:latin typeface="Cambria Math" charset="0"/>
                          </a:rPr>
                          <m:t>𝑓𝑜𝑟</m:t>
                        </m:r>
                        <m:r>
                          <a:rPr kumimoji="1" lang="en-US" altLang="zh-TW" sz="1400" b="0" i="1" smtClean="0">
                            <a:latin typeface="Cambria Math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zh-TW" sz="1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cs-CZ" altLang="zh-TW" sz="1400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kumimoji="1" lang="en-US" altLang="zh-TW" sz="1400" i="1">
                                      <a:latin typeface="Cambria Math" charset="0"/>
                                    </a:rPr>
                                    <m:t>=1,2,…</m:t>
                                  </m:r>
                                  <m:r>
                                    <a:rPr kumimoji="1" lang="en-US" altLang="zh-TW" sz="1400" i="1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zh-TW" altLang="en-US" sz="1400" dirty="0"/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1" lang="en-US" altLang="zh-TW" sz="14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  <m:r>
                                    <a:rPr kumimoji="1" lang="en-US" altLang="zh-TW" sz="1400" i="1">
                                      <a:latin typeface="Cambria Math" charset="0"/>
                                    </a:rPr>
                                    <m:t>=1,2,…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en-US" altLang="zh-TW" sz="1400" b="0" i="0" smtClean="0">
                                      <a:latin typeface="Cambria Math" charset="0"/>
                                    </a:rPr>
                                    <m:t>P</m:t>
                                  </m:r>
                                  <m:r>
                                    <m:rPr>
                                      <m:nor/>
                                    </m:rPr>
                                    <a:rPr kumimoji="1" lang="zh-TW" altLang="en-US" sz="1400" dirty="0"/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3349" y="1711417"/>
                  <a:ext cx="1448986" cy="48058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4874" t="-224051" r="-8403" b="-3240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群組 23"/>
            <p:cNvGrpSpPr/>
            <p:nvPr/>
          </p:nvGrpSpPr>
          <p:grpSpPr>
            <a:xfrm>
              <a:off x="4208560" y="1793334"/>
              <a:ext cx="1121381" cy="564735"/>
              <a:chOff x="4208560" y="1793334"/>
              <a:chExt cx="1121381" cy="564735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406379" y="1793334"/>
                <a:ext cx="229024" cy="310819"/>
              </a:xfrm>
              <a:prstGeom prst="rect">
                <a:avLst/>
              </a:prstGeom>
              <a:solidFill>
                <a:srgbClr val="7030A0">
                  <a:alpha val="9000"/>
                </a:srgbClr>
              </a:solidFill>
              <a:ln>
                <a:solidFill>
                  <a:srgbClr val="7030A0">
                    <a:alpha val="37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4208560" y="2104153"/>
                <a:ext cx="11213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050" smtClean="0">
                    <a:solidFill>
                      <a:srgbClr val="7030A0"/>
                    </a:solidFill>
                    <a:latin typeface="+mj-ea"/>
                    <a:ea typeface="+mj-ea"/>
                  </a:rPr>
                  <a:t>量化指標</a:t>
                </a:r>
                <a:endParaRPr kumimoji="1" lang="zh-TW" altLang="en-US" sz="1050" dirty="0">
                  <a:solidFill>
                    <a:srgbClr val="7030A0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15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最佳系統成效</a:t>
            </a:r>
            <a:endParaRPr kumimoji="1"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3" y="1465444"/>
            <a:ext cx="7484677" cy="46215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1071355"/>
            <a:ext cx="7886700" cy="41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zh-TW" altLang="en-US" sz="1600" dirty="0" smtClean="0">
                <a:solidFill>
                  <a:prstClr val="black"/>
                </a:solidFill>
                <a:ea typeface="微軟正黑體"/>
              </a:rPr>
              <a:t>硬體數量設計空間中的最佳系統成效：</a:t>
            </a:r>
            <a:endParaRPr lang="en-US" altLang="zh-TW" sz="16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28650" y="5973404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結論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：不同硬體數量有不同的系統成效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，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顯示次系統規格中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硬體</a:t>
            </a:r>
            <a:r>
              <a:rPr lang="zh-TW" altLang="en-US" sz="1600" dirty="0">
                <a:solidFill>
                  <a:prstClr val="black"/>
                </a:solidFill>
                <a:latin typeface="微軟正黑體"/>
                <a:ea typeface="微軟正黑體"/>
              </a:rPr>
              <a:t>數量的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重要性</a:t>
            </a:r>
            <a:endParaRPr lang="zh-TW" altLang="en-US" sz="16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992304" y="1878404"/>
                <a:ext cx="152304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00" dirty="0" smtClean="0">
                    <a:solidFill>
                      <a:prstClr val="black"/>
                    </a:solidFill>
                    <a:latin typeface="+mj-ea"/>
                    <a:ea typeface="+mj-ea"/>
                  </a:rPr>
                  <a:t>(</a:t>
                </a:r>
                <a:r>
                  <a:rPr lang="zh-TW" altLang="en-US" sz="1000" dirty="0" smtClean="0">
                    <a:solidFill>
                      <a:prstClr val="black"/>
                    </a:solidFill>
                    <a:latin typeface="+mj-ea"/>
                    <a:ea typeface="+mj-ea"/>
                  </a:rPr>
                  <a:t>樣本點總數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solidFill>
                          <a:prstClr val="black"/>
                        </a:solidFill>
                        <a:latin typeface="Cambria Math" charset="0"/>
                        <a:ea typeface="+mj-ea"/>
                      </a:rPr>
                      <m:t>𝐾</m:t>
                    </m:r>
                    <m:r>
                      <a:rPr lang="en-US" altLang="zh-TW" sz="1000" b="0" i="1" smtClean="0">
                        <a:solidFill>
                          <a:prstClr val="black"/>
                        </a:solidFill>
                        <a:latin typeface="Cambria Math" charset="0"/>
                        <a:ea typeface="+mj-ea"/>
                      </a:rPr>
                      <m:t>=61000</m:t>
                    </m:r>
                  </m:oMath>
                </a14:m>
                <a:r>
                  <a:rPr lang="en-US" altLang="zh-TW" sz="1000" dirty="0" smtClean="0">
                    <a:latin typeface="+mj-ea"/>
                    <a:ea typeface="+mj-ea"/>
                  </a:rPr>
                  <a:t>)</a:t>
                </a:r>
                <a:endParaRPr lang="zh-TW" altLang="en-US" sz="1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04" y="1878404"/>
                <a:ext cx="1523046" cy="246221"/>
              </a:xfrm>
              <a:prstGeom prst="rect">
                <a:avLst/>
              </a:prstGeom>
              <a:blipFill rotWithShape="0">
                <a:blip r:embed="rId4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 rot="5400000">
                <a:off x="810484" y="3814763"/>
                <a:ext cx="50396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200" b="0" i="1" smtClean="0">
                          <a:latin typeface="Cambria Math" charset="0"/>
                        </a:rPr>
                        <m:t>𝑁𝑡</m:t>
                      </m:r>
                    </m:oMath>
                  </m:oMathPara>
                </a14:m>
                <a:endParaRPr kumimoji="1" lang="zh-TW" altLang="en-US" sz="12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10484" y="3814763"/>
                <a:ext cx="503965" cy="184666"/>
              </a:xfrm>
              <a:prstGeom prst="rect">
                <a:avLst/>
              </a:prstGeom>
              <a:blipFill rotWithShape="0">
                <a:blip r:embed="rId5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0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712492" y="2235957"/>
            <a:ext cx="4067166" cy="31318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890908" y="2235957"/>
            <a:ext cx="3727312" cy="31318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06" t="55813" b="6918"/>
          <a:stretch/>
        </p:blipFill>
        <p:spPr>
          <a:xfrm>
            <a:off x="2819644" y="2892867"/>
            <a:ext cx="1795827" cy="2304641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632867" y="542552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 smtClean="0"/>
              <a:t>設計變數最佳解：</a:t>
            </a:r>
            <a:endParaRPr kumimoji="1" lang="zh-TW" altLang="en-US" dirty="0"/>
          </a:p>
        </p:txBody>
      </p:sp>
      <p:pic>
        <p:nvPicPr>
          <p:cNvPr id="9" name="內容版面配置區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 r="63721"/>
          <a:stretch/>
        </p:blipFill>
        <p:spPr>
          <a:xfrm>
            <a:off x="-3685112" y="747259"/>
            <a:ext cx="2411871" cy="472061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r="63527"/>
          <a:stretch/>
        </p:blipFill>
        <p:spPr>
          <a:xfrm>
            <a:off x="9807881" y="1058161"/>
            <a:ext cx="2292791" cy="466073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323762" y="2193432"/>
            <a:ext cx="1148520" cy="416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TW" sz="1600" u="sng" dirty="0" smtClean="0">
                <a:solidFill>
                  <a:prstClr val="black"/>
                </a:solidFill>
                <a:ea typeface="微軟正黑體"/>
              </a:rPr>
              <a:t>L=P=3</a:t>
            </a:r>
            <a:endParaRPr lang="en-US" altLang="zh-TW" sz="1600" u="sng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47666" y="2224173"/>
            <a:ext cx="10254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1" lang="en-US" altLang="zh-TW" sz="1600" dirty="0" smtClean="0">
                <a:solidFill>
                  <a:prstClr val="black"/>
                </a:solidFill>
                <a:ea typeface="微軟正黑體"/>
              </a:rPr>
              <a:t>L=P=8</a:t>
            </a:r>
            <a:endParaRPr lang="en-US" altLang="zh-TW" sz="16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2117" y="1117547"/>
            <a:ext cx="788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朗博次方最佳解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：都很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接近</a:t>
            </a:r>
            <a:r>
              <a:rPr lang="en-US" altLang="zh-TW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1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，顯示此情境對覆蓋範圍的需求。</a:t>
            </a:r>
            <a:endParaRPr lang="en-US" altLang="zh-TW" sz="1600" dirty="0" smtClean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最佳硬體擺</a:t>
            </a: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法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：以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硬體數量為</a:t>
            </a:r>
            <a:r>
              <a:rPr lang="en-US" altLang="zh-TW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3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與</a:t>
            </a:r>
            <a:r>
              <a:rPr lang="en-US" altLang="zh-TW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8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舉例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呈現</a:t>
            </a:r>
            <a:endParaRPr lang="zh-TW" altLang="en-US" sz="16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820703" y="2892867"/>
            <a:ext cx="1871593" cy="2304641"/>
            <a:chOff x="4097924" y="1606060"/>
            <a:chExt cx="1871593" cy="2304641"/>
          </a:xfrm>
        </p:grpSpPr>
        <p:pic>
          <p:nvPicPr>
            <p:cNvPr id="16" name="內容版面配置區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06" t="8867" b="55372"/>
            <a:stretch/>
          </p:blipFill>
          <p:spPr>
            <a:xfrm>
              <a:off x="4097924" y="1606060"/>
              <a:ext cx="1871593" cy="2304641"/>
            </a:xfrm>
            <a:prstGeom prst="rect">
              <a:avLst/>
            </a:prstGeom>
          </p:spPr>
        </p:pic>
        <p:sp>
          <p:nvSpPr>
            <p:cNvPr id="18" name="文字方塊 17"/>
            <p:cNvSpPr txBox="1"/>
            <p:nvPr/>
          </p:nvSpPr>
          <p:spPr>
            <a:xfrm>
              <a:off x="4277284" y="1688123"/>
              <a:ext cx="15872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400" dirty="0" smtClean="0">
                  <a:latin typeface="+mj-ea"/>
                  <a:ea typeface="+mj-ea"/>
                </a:rPr>
                <a:t>最佳</a:t>
              </a:r>
              <a:r>
                <a:rPr kumimoji="1" lang="en-US" altLang="zh-TW" sz="1400" dirty="0" smtClean="0">
                  <a:latin typeface="+mj-ea"/>
                  <a:ea typeface="+mj-ea"/>
                </a:rPr>
                <a:t>LED</a:t>
              </a:r>
              <a:r>
                <a:rPr kumimoji="1" lang="zh-TW" altLang="en-US" sz="1400" dirty="0" smtClean="0">
                  <a:latin typeface="+mj-ea"/>
                  <a:ea typeface="+mj-ea"/>
                </a:rPr>
                <a:t>硬體擺法</a:t>
              </a:r>
              <a:endParaRPr kumimoji="1" lang="zh-TW" altLang="en-US" sz="1400" dirty="0">
                <a:latin typeface="+mj-ea"/>
                <a:ea typeface="+mj-ea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6760387" y="2892867"/>
            <a:ext cx="1714873" cy="2339440"/>
            <a:chOff x="6092695" y="1610153"/>
            <a:chExt cx="1714873" cy="233944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24" t="7715" b="53273"/>
            <a:stretch/>
          </p:blipFill>
          <p:spPr>
            <a:xfrm>
              <a:off x="6092695" y="1610153"/>
              <a:ext cx="1714873" cy="2339440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6148877" y="1661854"/>
              <a:ext cx="15872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400" dirty="0" smtClean="0">
                  <a:latin typeface="+mj-ea"/>
                  <a:ea typeface="+mj-ea"/>
                </a:rPr>
                <a:t>最佳</a:t>
              </a:r>
              <a:r>
                <a:rPr kumimoji="1" lang="en-US" altLang="zh-TW" sz="1400" dirty="0" smtClean="0">
                  <a:latin typeface="+mj-ea"/>
                  <a:ea typeface="+mj-ea"/>
                </a:rPr>
                <a:t>LED</a:t>
              </a:r>
              <a:r>
                <a:rPr kumimoji="1" lang="zh-TW" altLang="en-US" sz="1400" dirty="0" smtClean="0">
                  <a:latin typeface="+mj-ea"/>
                  <a:ea typeface="+mj-ea"/>
                </a:rPr>
                <a:t>硬體擺法</a:t>
              </a:r>
              <a:endParaRPr kumimoji="1" lang="zh-TW" altLang="en-US" sz="1400" dirty="0">
                <a:latin typeface="+mj-ea"/>
                <a:ea typeface="+mj-ea"/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923725" y="2963146"/>
            <a:ext cx="1505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400" dirty="0" smtClean="0">
                <a:latin typeface="+mj-ea"/>
                <a:ea typeface="+mj-ea"/>
              </a:rPr>
              <a:t>最佳</a:t>
            </a:r>
            <a:r>
              <a:rPr kumimoji="1" lang="en-US" altLang="zh-TW" sz="1400" dirty="0">
                <a:latin typeface="+mj-ea"/>
                <a:ea typeface="+mj-ea"/>
              </a:rPr>
              <a:t>P</a:t>
            </a:r>
            <a:r>
              <a:rPr kumimoji="1" lang="en-US" altLang="zh-TW" sz="1400" dirty="0" smtClean="0">
                <a:latin typeface="+mj-ea"/>
                <a:ea typeface="+mj-ea"/>
              </a:rPr>
              <a:t>D</a:t>
            </a:r>
            <a:r>
              <a:rPr kumimoji="1" lang="zh-TW" altLang="en-US" sz="1400" dirty="0" smtClean="0">
                <a:latin typeface="+mj-ea"/>
                <a:ea typeface="+mj-ea"/>
              </a:rPr>
              <a:t>硬體擺法</a:t>
            </a:r>
            <a:endParaRPr kumimoji="1" lang="zh-TW" altLang="en-US" sz="1400" dirty="0">
              <a:latin typeface="+mj-ea"/>
              <a:ea typeface="+mj-ea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5039437" y="2892867"/>
            <a:ext cx="1620829" cy="2304641"/>
            <a:chOff x="2258101" y="1606059"/>
            <a:chExt cx="1620829" cy="230464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24" t="59339"/>
            <a:stretch/>
          </p:blipFill>
          <p:spPr>
            <a:xfrm>
              <a:off x="2258101" y="1606059"/>
              <a:ext cx="1620829" cy="2304641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2331207" y="1661854"/>
              <a:ext cx="1505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TW" altLang="en-US" sz="1400" dirty="0" smtClean="0">
                  <a:latin typeface="+mj-ea"/>
                  <a:ea typeface="+mj-ea"/>
                </a:rPr>
                <a:t>最佳</a:t>
              </a:r>
              <a:r>
                <a:rPr kumimoji="1" lang="en-US" altLang="zh-TW" sz="1400">
                  <a:latin typeface="+mj-ea"/>
                  <a:ea typeface="+mj-ea"/>
                </a:rPr>
                <a:t>P</a:t>
              </a:r>
              <a:r>
                <a:rPr kumimoji="1" lang="en-US" altLang="zh-TW" sz="1400" smtClean="0">
                  <a:latin typeface="+mj-ea"/>
                  <a:ea typeface="+mj-ea"/>
                </a:rPr>
                <a:t>D</a:t>
              </a:r>
              <a:r>
                <a:rPr kumimoji="1" lang="zh-TW" altLang="en-US" sz="1400" dirty="0" smtClean="0">
                  <a:latin typeface="+mj-ea"/>
                  <a:ea typeface="+mj-ea"/>
                </a:rPr>
                <a:t>硬體擺法</a:t>
              </a:r>
              <a:endParaRPr kumimoji="1" lang="zh-TW" altLang="en-US" sz="1400" dirty="0">
                <a:latin typeface="+mj-ea"/>
                <a:ea typeface="+mj-ea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632867" y="5566599"/>
            <a:ext cx="788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結論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：大多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文獻使用</a:t>
            </a:r>
            <a:r>
              <a:rPr lang="zh-TW" altLang="en-US" sz="1600" dirty="0">
                <a:solidFill>
                  <a:prstClr val="black"/>
                </a:solidFill>
                <a:latin typeface="微軟正黑體"/>
                <a:ea typeface="微軟正黑體"/>
              </a:rPr>
              <a:t>的環狀擺法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，無法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完整考量次系統</a:t>
            </a:r>
            <a:r>
              <a:rPr lang="zh-TW" altLang="en-US" sz="1600" dirty="0">
                <a:solidFill>
                  <a:prstClr val="black"/>
                </a:solidFill>
                <a:latin typeface="微軟正黑體"/>
                <a:ea typeface="微軟正黑體"/>
              </a:rPr>
              <a:t>的自由度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，限制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系統</a:t>
            </a:r>
            <a:r>
              <a:rPr lang="zh-TW" altLang="en-US" sz="1600" dirty="0">
                <a:solidFill>
                  <a:prstClr val="black"/>
                </a:solidFill>
                <a:latin typeface="微軟正黑體"/>
                <a:ea typeface="微軟正黑體"/>
              </a:rPr>
              <a:t>的表現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。</a:t>
            </a:r>
            <a:endParaRPr lang="en-US" altLang="zh-TW" sz="1600" dirty="0" smtClean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            顯示次系統規格中，硬體擺法的重要性。</a:t>
            </a:r>
            <a:endParaRPr lang="zh-TW" altLang="en-US" sz="16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1714336" y="2571878"/>
                <a:ext cx="19559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 smtClean="0">
                    <a:solidFill>
                      <a:prstClr val="black"/>
                    </a:solidFill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r>
                      <a:rPr lang="zh-TW" altLang="en-US" sz="1400" b="0" i="1" dirty="0" smtClean="0">
                        <a:solidFill>
                          <a:prstClr val="black"/>
                        </a:solidFill>
                        <a:latin typeface="Cambria Math" charset="0"/>
                        <a:ea typeface="+mj-ea"/>
                      </a:rPr>
                      <m:t>量化指標</m:t>
                    </m:r>
                    <m:r>
                      <a:rPr lang="en-US" altLang="zh-TW" sz="1400" b="0" i="1" dirty="0" smtClean="0">
                        <a:solidFill>
                          <a:prstClr val="black"/>
                        </a:solidFill>
                        <a:latin typeface="Cambria Math" charset="0"/>
                        <a:ea typeface="+mj-ea"/>
                      </a:rPr>
                      <m:t>𝑁𝑡</m:t>
                    </m:r>
                    <m:r>
                      <a:rPr lang="en-US" altLang="zh-TW" sz="1400" b="0" i="1" smtClean="0">
                        <a:solidFill>
                          <a:prstClr val="black"/>
                        </a:solidFill>
                        <a:latin typeface="Cambria Math" charset="0"/>
                        <a:ea typeface="+mj-ea"/>
                      </a:rPr>
                      <m:t>=39522</m:t>
                    </m:r>
                  </m:oMath>
                </a14:m>
                <a:r>
                  <a:rPr lang="en-US" altLang="zh-TW" sz="1400" dirty="0" smtClean="0">
                    <a:latin typeface="+mj-ea"/>
                    <a:ea typeface="+mj-ea"/>
                  </a:rPr>
                  <a:t>)</a:t>
                </a:r>
                <a:endParaRPr lang="zh-TW" altLang="en-US" sz="14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336" y="2571878"/>
                <a:ext cx="1955920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935" t="-6000" b="-1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5698134" y="2574733"/>
                <a:ext cx="195592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 smtClean="0">
                    <a:solidFill>
                      <a:prstClr val="black"/>
                    </a:solidFill>
                    <a:latin typeface="+mj-ea"/>
                    <a:ea typeface="+mj-ea"/>
                  </a:rPr>
                  <a:t>(</a:t>
                </a:r>
                <a14:m>
                  <m:oMath xmlns:m="http://schemas.openxmlformats.org/officeDocument/2006/math">
                    <m:r>
                      <a:rPr lang="zh-TW" altLang="en-US" sz="1400" b="0" i="1" dirty="0" smtClean="0">
                        <a:solidFill>
                          <a:prstClr val="black"/>
                        </a:solidFill>
                        <a:latin typeface="Cambria Math" charset="0"/>
                        <a:ea typeface="+mj-ea"/>
                      </a:rPr>
                      <m:t>量化指標</m:t>
                    </m:r>
                    <m:r>
                      <a:rPr lang="en-US" altLang="zh-TW" sz="1400" b="0" i="1" dirty="0" smtClean="0">
                        <a:solidFill>
                          <a:prstClr val="black"/>
                        </a:solidFill>
                        <a:latin typeface="Cambria Math" charset="0"/>
                        <a:ea typeface="+mj-ea"/>
                      </a:rPr>
                      <m:t>𝑁𝑡</m:t>
                    </m:r>
                    <m:r>
                      <a:rPr lang="en-US" altLang="zh-TW" sz="1400" b="0" i="1" smtClean="0">
                        <a:solidFill>
                          <a:prstClr val="black"/>
                        </a:solidFill>
                        <a:latin typeface="Cambria Math" charset="0"/>
                        <a:ea typeface="+mj-ea"/>
                      </a:rPr>
                      <m:t>=54144</m:t>
                    </m:r>
                  </m:oMath>
                </a14:m>
                <a:r>
                  <a:rPr lang="en-US" altLang="zh-TW" sz="1400" dirty="0" smtClean="0">
                    <a:latin typeface="+mj-ea"/>
                    <a:ea typeface="+mj-ea"/>
                  </a:rPr>
                  <a:t>)</a:t>
                </a:r>
                <a:endParaRPr lang="zh-TW" altLang="en-US" sz="14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134" y="2574733"/>
                <a:ext cx="1955920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935" t="-3922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061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492229" y="2072907"/>
            <a:ext cx="5275324" cy="4259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7008" y="2060440"/>
            <a:ext cx="2840157" cy="4259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" t="7989" r="64668"/>
          <a:stretch/>
        </p:blipFill>
        <p:spPr>
          <a:xfrm>
            <a:off x="618205" y="2991342"/>
            <a:ext cx="2556874" cy="3261819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628650" y="607824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使用情境丙：平面</a:t>
            </a:r>
            <a:r>
              <a:rPr lang="zh-TW" altLang="en-US" dirty="0"/>
              <a:t>平行且垂直距離相同 </a:t>
            </a:r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628650" y="1182658"/>
            <a:ext cx="211455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u="sng" smtClean="0"/>
              <a:t>樣本點</a:t>
            </a:r>
            <a:endParaRPr kumimoji="1" lang="zh-TW" altLang="en-US" sz="2000" u="sng" dirty="0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628650" y="1586329"/>
            <a:ext cx="8044313" cy="429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此情境使用其他文獻常見限制：「量測與發送平面需平行」與垂直距離相同的限制。</a:t>
            </a:r>
            <a:endParaRPr lang="en-US" altLang="zh-TW" sz="1600" dirty="0" smtClean="0"/>
          </a:p>
        </p:txBody>
      </p:sp>
      <p:sp>
        <p:nvSpPr>
          <p:cNvPr id="9" name="內容版面配置區 1"/>
          <p:cNvSpPr txBox="1">
            <a:spLocks/>
          </p:cNvSpPr>
          <p:nvPr/>
        </p:nvSpPr>
        <p:spPr>
          <a:xfrm>
            <a:off x="6531522" y="4916859"/>
            <a:ext cx="1741433" cy="429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400" dirty="0" smtClean="0"/>
              <a:t>共</a:t>
            </a:r>
            <a:r>
              <a:rPr lang="en-US" altLang="zh-TW" sz="1400" dirty="0"/>
              <a:t>1</a:t>
            </a:r>
            <a:r>
              <a:rPr lang="zh-TW" altLang="en-US" sz="1400" dirty="0" smtClean="0"/>
              <a:t>個旋轉樣本</a:t>
            </a:r>
            <a:endParaRPr lang="en-US" altLang="zh-TW" sz="1400" dirty="0" smtClean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1097877" y="2523151"/>
            <a:ext cx="1799191" cy="429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400" dirty="0" smtClean="0"/>
              <a:t>共</a:t>
            </a:r>
            <a:r>
              <a:rPr lang="en-US" altLang="zh-TW" sz="1400" dirty="0" smtClean="0"/>
              <a:t>10000</a:t>
            </a:r>
            <a:r>
              <a:rPr lang="zh-TW" altLang="en-US" sz="1400" dirty="0" smtClean="0"/>
              <a:t>個平移樣本</a:t>
            </a:r>
            <a:endParaRPr lang="en-US" altLang="zh-TW" sz="1400" dirty="0" smtClean="0"/>
          </a:p>
        </p:txBody>
      </p:sp>
      <p:sp>
        <p:nvSpPr>
          <p:cNvPr id="14" name="內容版面配置區 1"/>
          <p:cNvSpPr txBox="1">
            <a:spLocks/>
          </p:cNvSpPr>
          <p:nvPr/>
        </p:nvSpPr>
        <p:spPr>
          <a:xfrm>
            <a:off x="5477145" y="2523151"/>
            <a:ext cx="1799191" cy="429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400" dirty="0" smtClean="0"/>
              <a:t>共</a:t>
            </a:r>
            <a:r>
              <a:rPr lang="en-US" altLang="zh-TW" sz="1400" dirty="0" smtClean="0"/>
              <a:t>1</a:t>
            </a:r>
            <a:r>
              <a:rPr lang="zh-TW" altLang="en-US" sz="1400" dirty="0" smtClean="0"/>
              <a:t>個旋轉樣本</a:t>
            </a:r>
            <a:endParaRPr lang="en-US" altLang="zh-TW" sz="1400" dirty="0" smtClean="0"/>
          </a:p>
        </p:txBody>
      </p:sp>
      <p:grpSp>
        <p:nvGrpSpPr>
          <p:cNvPr id="2" name="群組 1"/>
          <p:cNvGrpSpPr/>
          <p:nvPr/>
        </p:nvGrpSpPr>
        <p:grpSpPr>
          <a:xfrm>
            <a:off x="3661613" y="2925438"/>
            <a:ext cx="4936556" cy="3236885"/>
            <a:chOff x="3633870" y="2571955"/>
            <a:chExt cx="4936556" cy="3236885"/>
          </a:xfrm>
        </p:grpSpPr>
        <p:pic>
          <p:nvPicPr>
            <p:cNvPr id="13" name="內容版面配置區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07" b="8692"/>
            <a:stretch/>
          </p:blipFill>
          <p:spPr>
            <a:xfrm>
              <a:off x="3633870" y="2571955"/>
              <a:ext cx="4936556" cy="3236885"/>
            </a:xfrm>
            <a:prstGeom prst="rect">
              <a:avLst/>
            </a:prstGeom>
          </p:spPr>
        </p:pic>
        <p:sp>
          <p:nvSpPr>
            <p:cNvPr id="15" name="內容版面配置區 1"/>
            <p:cNvSpPr txBox="1">
              <a:spLocks/>
            </p:cNvSpPr>
            <p:nvPr/>
          </p:nvSpPr>
          <p:spPr>
            <a:xfrm rot="20149541">
              <a:off x="7659150" y="3919631"/>
              <a:ext cx="708080" cy="5053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TW" sz="800" dirty="0" smtClean="0"/>
                <a:t>Pitch(</a:t>
              </a:r>
              <a:r>
                <a:rPr lang="en-US" altLang="zh-TW" sz="800" dirty="0" err="1" smtClean="0"/>
                <a:t>deg</a:t>
              </a:r>
              <a:r>
                <a:rPr lang="en-US" altLang="zh-TW" sz="800" dirty="0" smtClean="0"/>
                <a:t>)</a:t>
              </a:r>
              <a:endParaRPr lang="zh-TW" altLang="en-US" sz="800" dirty="0"/>
            </a:p>
          </p:txBody>
        </p:sp>
        <p:sp>
          <p:nvSpPr>
            <p:cNvPr id="16" name="內容版面配置區 1"/>
            <p:cNvSpPr txBox="1">
              <a:spLocks/>
            </p:cNvSpPr>
            <p:nvPr/>
          </p:nvSpPr>
          <p:spPr>
            <a:xfrm>
              <a:off x="7634288" y="3116248"/>
              <a:ext cx="708080" cy="5053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TW" sz="800" dirty="0" smtClean="0"/>
                <a:t>Yaw(</a:t>
              </a:r>
              <a:r>
                <a:rPr lang="en-US" altLang="zh-TW" sz="800" dirty="0" err="1" smtClean="0"/>
                <a:t>deg</a:t>
              </a:r>
              <a:r>
                <a:rPr lang="en-US" altLang="zh-TW" sz="800" dirty="0" smtClean="0"/>
                <a:t>)</a:t>
              </a:r>
              <a:endParaRPr lang="zh-TW" altLang="en-US" sz="800" dirty="0"/>
            </a:p>
          </p:txBody>
        </p:sp>
      </p:grpSp>
      <p:sp>
        <p:nvSpPr>
          <p:cNvPr id="17" name="內容版面配置區 1"/>
          <p:cNvSpPr txBox="1">
            <a:spLocks/>
          </p:cNvSpPr>
          <p:nvPr/>
        </p:nvSpPr>
        <p:spPr>
          <a:xfrm>
            <a:off x="2144293" y="3093454"/>
            <a:ext cx="708080" cy="316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800" dirty="0" smtClean="0"/>
              <a:t>（單位</a:t>
            </a:r>
            <a:r>
              <a:rPr lang="en-US" altLang="zh-TW" sz="800" dirty="0" smtClean="0"/>
              <a:t>:m</a:t>
            </a:r>
            <a:r>
              <a:rPr lang="zh-TW" altLang="en-US" sz="800" dirty="0" smtClean="0"/>
              <a:t>）</a:t>
            </a:r>
            <a:endParaRPr lang="zh-TW" altLang="en-US" sz="800" dirty="0"/>
          </a:p>
        </p:txBody>
      </p:sp>
      <p:sp>
        <p:nvSpPr>
          <p:cNvPr id="18" name="內容版面配置區 1"/>
          <p:cNvSpPr txBox="1">
            <a:spLocks/>
          </p:cNvSpPr>
          <p:nvPr/>
        </p:nvSpPr>
        <p:spPr>
          <a:xfrm>
            <a:off x="4548834" y="2146183"/>
            <a:ext cx="3467237" cy="481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800" b="1" u="sng" smtClean="0"/>
              <a:t>旋轉樣本：量測與發送平面平行</a:t>
            </a:r>
            <a:endParaRPr lang="zh-TW" altLang="en-US" sz="1800" b="1" u="sng" dirty="0"/>
          </a:p>
        </p:txBody>
      </p:sp>
      <p:sp>
        <p:nvSpPr>
          <p:cNvPr id="19" name="內容版面配置區 1"/>
          <p:cNvSpPr txBox="1">
            <a:spLocks/>
          </p:cNvSpPr>
          <p:nvPr/>
        </p:nvSpPr>
        <p:spPr>
          <a:xfrm>
            <a:off x="487009" y="2161163"/>
            <a:ext cx="2840156" cy="283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800" b="1" u="sng" dirty="0" smtClean="0"/>
              <a:t>平移樣本：限制垂直距離</a:t>
            </a:r>
            <a:endParaRPr lang="zh-TW" altLang="en-US" sz="1800" b="1" u="sng" dirty="0"/>
          </a:p>
        </p:txBody>
      </p:sp>
    </p:spTree>
    <p:extLst>
      <p:ext uri="{BB962C8B-B14F-4D97-AF65-F5344CB8AC3E}">
        <p14:creationId xmlns:p14="http://schemas.microsoft.com/office/powerpoint/2010/main" val="14793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4" y="1798497"/>
            <a:ext cx="8548946" cy="4050063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595054" y="645373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使用情境</a:t>
            </a:r>
            <a:r>
              <a:rPr lang="zh-TW" altLang="en-US" dirty="0" smtClean="0"/>
              <a:t>丙：</a:t>
            </a:r>
            <a:r>
              <a:rPr lang="zh-TW" altLang="en-US" dirty="0"/>
              <a:t>各硬體數量的最佳系統</a:t>
            </a:r>
            <a:r>
              <a:rPr lang="zh-TW" altLang="en-US" dirty="0" smtClean="0"/>
              <a:t>成效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內容版面配置區 1"/>
              <p:cNvSpPr txBox="1">
                <a:spLocks/>
              </p:cNvSpPr>
              <p:nvPr/>
            </p:nvSpPr>
            <p:spPr>
              <a:xfrm>
                <a:off x="595054" y="1269288"/>
                <a:ext cx="8044313" cy="4290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TW" altLang="en-US" sz="1600" dirty="0" smtClean="0"/>
                  <a:t>當容許範圍設定為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charset="0"/>
                      </a:rPr>
                      <m:t>𝑇𝑜</m:t>
                    </m:r>
                    <m:r>
                      <a:rPr lang="en-US" altLang="zh-TW" sz="1600" b="0" i="1" smtClean="0">
                        <a:latin typeface="Cambria Math" charset="0"/>
                      </a:rPr>
                      <m:t>=0.05</m:t>
                    </m:r>
                    <m:r>
                      <a:rPr lang="en-US" altLang="zh-TW" sz="1600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zh-TW" altLang="en-US" sz="1600" dirty="0" smtClean="0"/>
                  <a:t>時，</a:t>
                </a:r>
                <a:r>
                  <a:rPr lang="en-US" altLang="zh-TW" sz="1600" dirty="0" smtClean="0"/>
                  <a:t>100%</a:t>
                </a:r>
                <a:r>
                  <a:rPr lang="zh-TW" altLang="en-US" sz="1600" dirty="0" smtClean="0"/>
                  <a:t>的樣本點於容許範圍</a:t>
                </a:r>
                <a:r>
                  <a:rPr lang="zh-TW" altLang="en-US" sz="1600" dirty="0" smtClean="0"/>
                  <a:t>內，因此</a:t>
                </a:r>
                <a:r>
                  <a:rPr lang="zh-TW" altLang="en-US" sz="1600" dirty="0" smtClean="0"/>
                  <a:t>縮小容許</a:t>
                </a:r>
                <a:r>
                  <a:rPr lang="zh-TW" altLang="en-US" sz="1600" dirty="0" smtClean="0"/>
                  <a:t>範圍</a:t>
                </a:r>
                <a:endParaRPr lang="en-US" altLang="zh-TW" sz="1600" dirty="0" smtClean="0"/>
              </a:p>
            </p:txBody>
          </p:sp>
        </mc:Choice>
        <mc:Fallback>
          <p:sp>
            <p:nvSpPr>
              <p:cNvPr id="8" name="內容版面配置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54" y="1269288"/>
                <a:ext cx="8044313" cy="429002"/>
              </a:xfrm>
              <a:prstGeom prst="rect">
                <a:avLst/>
              </a:prstGeom>
              <a:blipFill rotWithShape="0">
                <a:blip r:embed="rId4"/>
                <a:stretch>
                  <a:fillRect l="-455" t="-56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28650" y="2012998"/>
                <a:ext cx="152304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000" dirty="0" smtClean="0">
                    <a:solidFill>
                      <a:prstClr val="black"/>
                    </a:solidFill>
                    <a:latin typeface="+mj-ea"/>
                    <a:ea typeface="+mj-ea"/>
                  </a:rPr>
                  <a:t>(</a:t>
                </a:r>
                <a:r>
                  <a:rPr lang="zh-TW" altLang="en-US" sz="1000" dirty="0" smtClean="0">
                    <a:solidFill>
                      <a:prstClr val="black"/>
                    </a:solidFill>
                    <a:latin typeface="+mj-ea"/>
                    <a:ea typeface="+mj-ea"/>
                  </a:rPr>
                  <a:t>樣本點總數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solidFill>
                          <a:prstClr val="black"/>
                        </a:solidFill>
                        <a:latin typeface="Cambria Math" charset="0"/>
                        <a:ea typeface="+mj-ea"/>
                      </a:rPr>
                      <m:t>𝐾</m:t>
                    </m:r>
                    <m:r>
                      <a:rPr lang="en-US" altLang="zh-TW" sz="1000" b="0" i="1" smtClean="0">
                        <a:solidFill>
                          <a:prstClr val="black"/>
                        </a:solidFill>
                        <a:latin typeface="Cambria Math" charset="0"/>
                        <a:ea typeface="+mj-ea"/>
                      </a:rPr>
                      <m:t>=10000</m:t>
                    </m:r>
                  </m:oMath>
                </a14:m>
                <a:r>
                  <a:rPr lang="en-US" altLang="zh-TW" sz="1000" dirty="0" smtClean="0">
                    <a:latin typeface="+mj-ea"/>
                    <a:ea typeface="+mj-ea"/>
                  </a:rPr>
                  <a:t>)</a:t>
                </a:r>
                <a:endParaRPr lang="zh-TW" altLang="en-US" sz="1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012998"/>
                <a:ext cx="1523046" cy="246221"/>
              </a:xfrm>
              <a:prstGeom prst="rect">
                <a:avLst/>
              </a:prstGeom>
              <a:blipFill rotWithShape="0">
                <a:blip r:embed="rId7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 rot="16200000">
                <a:off x="778935" y="2695568"/>
                <a:ext cx="4406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latin typeface="Cambria Math" charset="0"/>
                        </a:rPr>
                        <m:t>𝑁𝑡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78935" y="2695568"/>
                <a:ext cx="440698" cy="30777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箭頭接點 5"/>
          <p:cNvCxnSpPr/>
          <p:nvPr/>
        </p:nvCxnSpPr>
        <p:spPr>
          <a:xfrm flipH="1" flipV="1">
            <a:off x="4869527" y="1691247"/>
            <a:ext cx="786690" cy="67313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51791"/>
            <a:ext cx="7886700" cy="887896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kumimoji="1" lang="zh-TW" altLang="en-US" dirty="0" smtClean="0"/>
              <a:t>研究動機與目標</a:t>
            </a:r>
            <a:endParaRPr kumimoji="1"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642901" y="4545823"/>
            <a:ext cx="7931223" cy="1663717"/>
            <a:chOff x="628650" y="1139686"/>
            <a:chExt cx="7931223" cy="1325879"/>
          </a:xfrm>
        </p:grpSpPr>
        <p:sp>
          <p:nvSpPr>
            <p:cNvPr id="16" name="矩形 15"/>
            <p:cNvSpPr/>
            <p:nvPr/>
          </p:nvSpPr>
          <p:spPr>
            <a:xfrm>
              <a:off x="628650" y="1139686"/>
              <a:ext cx="7886700" cy="125365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906307" y="1634568"/>
              <a:ext cx="66535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600" dirty="0" smtClean="0">
                  <a:latin typeface="+mj-ea"/>
                  <a:ea typeface="+mj-ea"/>
                </a:rPr>
                <a:t>可辨識目標物</a:t>
              </a:r>
              <a:endParaRPr kumimoji="1" lang="en-US" altLang="zh-TW" sz="16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600" dirty="0" smtClean="0">
                  <a:latin typeface="+mj-ea"/>
                  <a:ea typeface="+mj-ea"/>
                </a:rPr>
                <a:t>單位對單位的定位（非環境對單位的定位）</a:t>
              </a:r>
              <a:endParaRPr kumimoji="1" lang="en-US" altLang="zh-TW" sz="16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600" dirty="0" smtClean="0">
                  <a:latin typeface="+mj-ea"/>
                  <a:ea typeface="+mj-ea"/>
                </a:rPr>
                <a:t>可封裝成兩可攜式單位</a:t>
              </a:r>
              <a:endParaRPr kumimoji="1" lang="zh-TW" altLang="en-US" sz="1600" dirty="0">
                <a:latin typeface="+mj-ea"/>
                <a:ea typeface="+mj-ea"/>
              </a:endParaRP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847212" y="1475912"/>
              <a:ext cx="874059" cy="5813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 smtClean="0">
                  <a:latin typeface="+mj-ea"/>
                  <a:ea typeface="+mj-ea"/>
                </a:rPr>
                <a:t>目標</a:t>
              </a:r>
              <a:endParaRPr kumimoji="1" lang="zh-TW" altLang="en-US" b="1" dirty="0">
                <a:latin typeface="+mj-ea"/>
                <a:ea typeface="+mj-ea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625211" y="1162173"/>
            <a:ext cx="7886700" cy="3262824"/>
            <a:chOff x="628650" y="1139686"/>
            <a:chExt cx="7886700" cy="3137379"/>
          </a:xfrm>
        </p:grpSpPr>
        <p:grpSp>
          <p:nvGrpSpPr>
            <p:cNvPr id="13" name="群組 12"/>
            <p:cNvGrpSpPr/>
            <p:nvPr/>
          </p:nvGrpSpPr>
          <p:grpSpPr>
            <a:xfrm>
              <a:off x="628650" y="1139686"/>
              <a:ext cx="7886700" cy="3137379"/>
              <a:chOff x="628650" y="1139686"/>
              <a:chExt cx="7886700" cy="313737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28650" y="1139686"/>
                <a:ext cx="7886700" cy="313737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1861784" y="1364836"/>
                <a:ext cx="66535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有沒有辦法用兩個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Tag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，任意放至於空間中兩個位置，進而得到兩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Tag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之間的相對位置？</a:t>
                </a:r>
                <a:endParaRPr kumimoji="1" lang="zh-TW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847212" y="1367873"/>
                <a:ext cx="874059" cy="58134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 smtClean="0">
                    <a:latin typeface="+mj-ea"/>
                    <a:ea typeface="+mj-ea"/>
                  </a:rPr>
                  <a:t>問題</a:t>
                </a:r>
                <a:endParaRPr kumimoji="1" lang="zh-TW" altLang="en-US" b="1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3056919" y="2055160"/>
              <a:ext cx="3177603" cy="2054452"/>
              <a:chOff x="3056919" y="2120406"/>
              <a:chExt cx="3177603" cy="1905208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3056919" y="2120406"/>
                <a:ext cx="3177603" cy="19052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43" name="群組 42"/>
              <p:cNvGrpSpPr/>
              <p:nvPr/>
            </p:nvGrpSpPr>
            <p:grpSpPr>
              <a:xfrm>
                <a:off x="3659155" y="2548115"/>
                <a:ext cx="454755" cy="1173333"/>
                <a:chOff x="3608702" y="2545867"/>
                <a:chExt cx="454755" cy="1173333"/>
              </a:xfrm>
            </p:grpSpPr>
            <p:sp>
              <p:nvSpPr>
                <p:cNvPr id="20" name="橢圓 19"/>
                <p:cNvSpPr/>
                <p:nvPr/>
              </p:nvSpPr>
              <p:spPr>
                <a:xfrm>
                  <a:off x="3657600" y="2545867"/>
                  <a:ext cx="371061" cy="369611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22" name="直線接點 21"/>
                <p:cNvCxnSpPr/>
                <p:nvPr/>
              </p:nvCxnSpPr>
              <p:spPr>
                <a:xfrm>
                  <a:off x="3843130" y="2915478"/>
                  <a:ext cx="9870" cy="54131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接點 23"/>
                <p:cNvCxnSpPr/>
                <p:nvPr/>
              </p:nvCxnSpPr>
              <p:spPr>
                <a:xfrm flipH="1">
                  <a:off x="3716278" y="3456793"/>
                  <a:ext cx="136722" cy="2624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/>
                <p:cNvCxnSpPr/>
                <p:nvPr/>
              </p:nvCxnSpPr>
              <p:spPr>
                <a:xfrm>
                  <a:off x="3853000" y="3456793"/>
                  <a:ext cx="175661" cy="2624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接點 29"/>
                <p:cNvCxnSpPr/>
                <p:nvPr/>
              </p:nvCxnSpPr>
              <p:spPr>
                <a:xfrm>
                  <a:off x="3843130" y="2968133"/>
                  <a:ext cx="220327" cy="9312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接點 32"/>
                <p:cNvCxnSpPr/>
                <p:nvPr/>
              </p:nvCxnSpPr>
              <p:spPr>
                <a:xfrm flipH="1">
                  <a:off x="3608702" y="2968133"/>
                  <a:ext cx="234428" cy="16319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群組 41"/>
              <p:cNvGrpSpPr/>
              <p:nvPr/>
            </p:nvGrpSpPr>
            <p:grpSpPr>
              <a:xfrm>
                <a:off x="5041628" y="2570676"/>
                <a:ext cx="454755" cy="1173333"/>
                <a:chOff x="4695062" y="2594580"/>
                <a:chExt cx="454755" cy="1173333"/>
              </a:xfrm>
            </p:grpSpPr>
            <p:sp>
              <p:nvSpPr>
                <p:cNvPr id="36" name="橢圓 35"/>
                <p:cNvSpPr/>
                <p:nvPr/>
              </p:nvSpPr>
              <p:spPr>
                <a:xfrm>
                  <a:off x="4743960" y="2594580"/>
                  <a:ext cx="371061" cy="369611"/>
                </a:xfrm>
                <a:prstGeom prst="ellipse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cxnSp>
              <p:nvCxnSpPr>
                <p:cNvPr id="37" name="直線接點 36"/>
                <p:cNvCxnSpPr/>
                <p:nvPr/>
              </p:nvCxnSpPr>
              <p:spPr>
                <a:xfrm>
                  <a:off x="4929490" y="2964191"/>
                  <a:ext cx="9870" cy="541315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 flipH="1">
                  <a:off x="4802638" y="3505506"/>
                  <a:ext cx="136722" cy="2624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>
                <a:xfrm>
                  <a:off x="4939360" y="3505506"/>
                  <a:ext cx="175661" cy="26240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>
                <a:xfrm>
                  <a:off x="4929490" y="3016846"/>
                  <a:ext cx="220327" cy="9312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>
                <a:xfrm flipH="1">
                  <a:off x="4695062" y="3016846"/>
                  <a:ext cx="234428" cy="16319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立方體 43"/>
              <p:cNvSpPr/>
              <p:nvPr/>
            </p:nvSpPr>
            <p:spPr>
              <a:xfrm rot="1702945">
                <a:off x="4131515" y="2902156"/>
                <a:ext cx="278721" cy="225993"/>
              </a:xfrm>
              <a:prstGeom prst="cube">
                <a:avLst/>
              </a:prstGeom>
              <a:solidFill>
                <a:srgbClr val="C00000">
                  <a:alpha val="43000"/>
                </a:srgb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立方體 44"/>
              <p:cNvSpPr/>
              <p:nvPr/>
            </p:nvSpPr>
            <p:spPr>
              <a:xfrm rot="21427195">
                <a:off x="5147144" y="2333190"/>
                <a:ext cx="278721" cy="225993"/>
              </a:xfrm>
              <a:prstGeom prst="cub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6" name="橢圓 45"/>
              <p:cNvSpPr/>
              <p:nvPr/>
            </p:nvSpPr>
            <p:spPr>
              <a:xfrm>
                <a:off x="4277361" y="2913060"/>
                <a:ext cx="59206" cy="5920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7" name="橢圓 46"/>
              <p:cNvSpPr/>
              <p:nvPr/>
            </p:nvSpPr>
            <p:spPr>
              <a:xfrm>
                <a:off x="5246453" y="2342158"/>
                <a:ext cx="59206" cy="59206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49" name="直線箭頭接點 48"/>
              <p:cNvCxnSpPr/>
              <p:nvPr/>
            </p:nvCxnSpPr>
            <p:spPr>
              <a:xfrm flipV="1">
                <a:off x="4354772" y="2383436"/>
                <a:ext cx="837349" cy="547553"/>
              </a:xfrm>
              <a:prstGeom prst="straightConnector1">
                <a:avLst/>
              </a:prstGeom>
              <a:ln>
                <a:solidFill>
                  <a:srgbClr val="005AFE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文字方塊 69"/>
              <p:cNvSpPr txBox="1"/>
              <p:nvPr/>
            </p:nvSpPr>
            <p:spPr>
              <a:xfrm>
                <a:off x="5410407" y="2273675"/>
                <a:ext cx="5261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200" dirty="0" smtClean="0">
                    <a:solidFill>
                      <a:schemeClr val="accent6">
                        <a:lumMod val="50000"/>
                      </a:schemeClr>
                    </a:solidFill>
                    <a:latin typeface="+mj-ea"/>
                    <a:ea typeface="+mj-ea"/>
                  </a:rPr>
                  <a:t>Tag2</a:t>
                </a:r>
                <a:endParaRPr kumimoji="1" lang="zh-TW" altLang="en-US" sz="1200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4030305" y="3141068"/>
                <a:ext cx="5261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2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Tag1</a:t>
                </a:r>
                <a:endParaRPr kumimoji="1" lang="zh-TW" altLang="en-US" sz="1200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 rot="19506637">
                <a:off x="4245612" y="2506259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200" smtClean="0">
                    <a:solidFill>
                      <a:srgbClr val="005AFE"/>
                    </a:solidFill>
                    <a:latin typeface="+mj-ea"/>
                    <a:ea typeface="+mj-ea"/>
                  </a:rPr>
                  <a:t>相對位置</a:t>
                </a:r>
                <a:endParaRPr kumimoji="1" lang="zh-TW" altLang="en-US" sz="1200" dirty="0">
                  <a:solidFill>
                    <a:srgbClr val="005AF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1" name="文字方塊 80"/>
            <p:cNvSpPr txBox="1"/>
            <p:nvPr/>
          </p:nvSpPr>
          <p:spPr>
            <a:xfrm>
              <a:off x="3893583" y="3846331"/>
              <a:ext cx="1602800" cy="26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使用情境示意圖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2" name="文字方塊 81"/>
          <p:cNvSpPr txBox="1"/>
          <p:nvPr/>
        </p:nvSpPr>
        <p:spPr>
          <a:xfrm>
            <a:off x="1805304" y="4846725"/>
            <a:ext cx="6653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smtClean="0">
                <a:latin typeface="+mj-ea"/>
                <a:ea typeface="+mj-ea"/>
              </a:rPr>
              <a:t>需要一定位方法包含以下特性：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grpSp>
        <p:nvGrpSpPr>
          <p:cNvPr id="50" name="群組 49"/>
          <p:cNvGrpSpPr/>
          <p:nvPr/>
        </p:nvGrpSpPr>
        <p:grpSpPr>
          <a:xfrm>
            <a:off x="385454" y="7091821"/>
            <a:ext cx="7902225" cy="933634"/>
            <a:chOff x="628650" y="1139687"/>
            <a:chExt cx="7902225" cy="933634"/>
          </a:xfrm>
        </p:grpSpPr>
        <p:sp>
          <p:nvSpPr>
            <p:cNvPr id="51" name="矩形 50"/>
            <p:cNvSpPr/>
            <p:nvPr/>
          </p:nvSpPr>
          <p:spPr>
            <a:xfrm>
              <a:off x="628650" y="1139687"/>
              <a:ext cx="7886700" cy="93363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1877309" y="1211087"/>
              <a:ext cx="66535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600" dirty="0" smtClean="0">
                  <a:latin typeface="+mj-ea"/>
                  <a:ea typeface="+mj-ea"/>
                </a:rPr>
                <a:t>本研究選擇</a:t>
              </a:r>
              <a:r>
                <a:rPr kumimoji="1" lang="en-US" altLang="zh-TW" sz="1600" dirty="0" smtClean="0">
                  <a:latin typeface="+mj-ea"/>
                  <a:ea typeface="+mj-ea"/>
                </a:rPr>
                <a:t>LED</a:t>
              </a:r>
              <a:r>
                <a:rPr kumimoji="1" lang="zh-TW" altLang="en-US" sz="1600" dirty="0" smtClean="0">
                  <a:latin typeface="+mj-ea"/>
                  <a:ea typeface="+mj-ea"/>
                </a:rPr>
                <a:t>與</a:t>
              </a:r>
              <a:r>
                <a:rPr kumimoji="1" lang="en-US" altLang="zh-TW" sz="1600" dirty="0" smtClean="0">
                  <a:latin typeface="+mj-ea"/>
                  <a:ea typeface="+mj-ea"/>
                </a:rPr>
                <a:t>PD(</a:t>
              </a:r>
              <a:r>
                <a:rPr kumimoji="1" lang="zh-TW" altLang="en-US" sz="1600" dirty="0" smtClean="0">
                  <a:latin typeface="+mj-ea"/>
                  <a:ea typeface="+mj-ea"/>
                </a:rPr>
                <a:t>光電二極體</a:t>
              </a:r>
              <a:r>
                <a:rPr kumimoji="1" lang="en-US" altLang="zh-TW" sz="1600" dirty="0" smtClean="0">
                  <a:latin typeface="+mj-ea"/>
                  <a:ea typeface="+mj-ea"/>
                </a:rPr>
                <a:t>Photodiode)</a:t>
              </a:r>
              <a:r>
                <a:rPr kumimoji="1" lang="zh-TW" altLang="en-US" sz="1600" dirty="0" smtClean="0">
                  <a:latin typeface="+mj-ea"/>
                  <a:ea typeface="+mj-ea"/>
                </a:rPr>
                <a:t>定位系統</a:t>
              </a:r>
              <a:endParaRPr kumimoji="1" lang="en-US" altLang="zh-TW" sz="16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600" dirty="0" smtClean="0">
                  <a:latin typeface="+mj-ea"/>
                  <a:ea typeface="+mj-ea"/>
                </a:rPr>
                <a:t>訊號強度同時與距離與角度相關，以達到單點對單點的定位</a:t>
              </a:r>
              <a:endParaRPr kumimoji="1" lang="en-US" altLang="zh-TW" sz="16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600" dirty="0" smtClean="0">
                  <a:latin typeface="+mj-ea"/>
                  <a:ea typeface="+mj-ea"/>
                </a:rPr>
                <a:t>成本低、能耗低、體積小</a:t>
              </a:r>
              <a:endParaRPr kumimoji="1" lang="zh-TW" altLang="en-US" sz="1600" dirty="0">
                <a:latin typeface="+mj-ea"/>
                <a:ea typeface="+mj-ea"/>
              </a:endParaRPr>
            </a:p>
          </p:txBody>
        </p:sp>
        <p:sp>
          <p:nvSpPr>
            <p:cNvPr id="53" name="圓角矩形 52"/>
            <p:cNvSpPr/>
            <p:nvPr/>
          </p:nvSpPr>
          <p:spPr>
            <a:xfrm>
              <a:off x="847211" y="1335914"/>
              <a:ext cx="874059" cy="58134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b="1" dirty="0" smtClean="0">
                  <a:latin typeface="+mj-ea"/>
                  <a:ea typeface="+mj-ea"/>
                </a:rPr>
                <a:t>選擇</a:t>
              </a:r>
              <a:endParaRPr kumimoji="1" lang="zh-TW" altLang="en-US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16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04" y="2056350"/>
            <a:ext cx="6034130" cy="3985768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6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使用情境丙：設計</a:t>
            </a:r>
            <a:r>
              <a:rPr lang="zh-TW" altLang="en-US" dirty="0" smtClean="0"/>
              <a:t>變數最佳</a:t>
            </a:r>
            <a:r>
              <a:rPr lang="zh-TW" altLang="en-US" dirty="0" smtClean="0"/>
              <a:t>解</a:t>
            </a:r>
            <a:endParaRPr lang="zh-TW" altLang="en-US" dirty="0"/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628648" y="1072194"/>
            <a:ext cx="1631226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u="sng" dirty="0" smtClean="0"/>
              <a:t>最佳朗</a:t>
            </a:r>
            <a:r>
              <a:rPr lang="zh-TW" altLang="en-US" sz="1800" u="sng" smtClean="0"/>
              <a:t>博</a:t>
            </a:r>
            <a:r>
              <a:rPr lang="zh-TW" altLang="en-US" sz="1800" u="sng" smtClean="0"/>
              <a:t>次方：</a:t>
            </a:r>
            <a:endParaRPr kumimoji="1" lang="zh-TW" altLang="en-US" sz="1800" u="sng" dirty="0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628648" y="1440925"/>
            <a:ext cx="8044313" cy="962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在此情境下，影響大的便為朗博</a:t>
            </a:r>
            <a:r>
              <a:rPr lang="zh-TW" altLang="en-US" sz="1600" dirty="0" smtClean="0"/>
              <a:t>次方</a:t>
            </a:r>
            <a:endParaRPr lang="en-US" altLang="zh-TW" sz="16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越</a:t>
            </a:r>
            <a:r>
              <a:rPr lang="zh-TW" altLang="en-US" sz="1600" dirty="0" smtClean="0"/>
              <a:t>需精度的情況下朗博次方愈大，在角度敏感度與覆蓋範圍中間選擇角度敏感度。</a:t>
            </a:r>
            <a:endParaRPr lang="en-US" altLang="zh-TW" sz="1600" dirty="0" smtClean="0"/>
          </a:p>
        </p:txBody>
      </p:sp>
      <p:sp>
        <p:nvSpPr>
          <p:cNvPr id="10" name="內容版面配置區 1"/>
          <p:cNvSpPr txBox="1">
            <a:spLocks/>
          </p:cNvSpPr>
          <p:nvPr/>
        </p:nvSpPr>
        <p:spPr>
          <a:xfrm>
            <a:off x="7086600" y="2452209"/>
            <a:ext cx="1429200" cy="62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400" smtClean="0">
                <a:solidFill>
                  <a:srgbClr val="FF0000"/>
                </a:solidFill>
              </a:rPr>
              <a:t>容許範圍小</a:t>
            </a:r>
            <a:endParaRPr lang="en-US" altLang="zh-TW" sz="1400" dirty="0" smtClean="0">
              <a:solidFill>
                <a:srgbClr val="FF0000"/>
              </a:solidFill>
            </a:endParaRPr>
          </a:p>
        </p:txBody>
      </p:sp>
      <p:sp>
        <p:nvSpPr>
          <p:cNvPr id="11" name="內容版面配置區 1"/>
          <p:cNvSpPr txBox="1">
            <a:spLocks/>
          </p:cNvSpPr>
          <p:nvPr/>
        </p:nvSpPr>
        <p:spPr>
          <a:xfrm>
            <a:off x="7086600" y="4350641"/>
            <a:ext cx="1429200" cy="62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400" dirty="0" smtClean="0">
                <a:solidFill>
                  <a:srgbClr val="005AFE"/>
                </a:solidFill>
              </a:rPr>
              <a:t>容許範圍大</a:t>
            </a:r>
            <a:endParaRPr lang="en-US" altLang="zh-TW" sz="1400" dirty="0" smtClean="0">
              <a:solidFill>
                <a:srgbClr val="005AFE"/>
              </a:solidFill>
            </a:endParaRPr>
          </a:p>
        </p:txBody>
      </p:sp>
      <p:sp>
        <p:nvSpPr>
          <p:cNvPr id="12" name="內容版面配置區 1"/>
          <p:cNvSpPr txBox="1">
            <a:spLocks/>
          </p:cNvSpPr>
          <p:nvPr/>
        </p:nvSpPr>
        <p:spPr>
          <a:xfrm>
            <a:off x="628648" y="6032250"/>
            <a:ext cx="8515352" cy="480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TW" altLang="en-US" sz="1600" b="1" u="sng" dirty="0" smtClean="0"/>
              <a:t>結論</a:t>
            </a:r>
            <a:r>
              <a:rPr lang="zh-TW" altLang="en-US" sz="1600" dirty="0" smtClean="0"/>
              <a:t>：呈現次系統規格中朗</a:t>
            </a:r>
            <a:r>
              <a:rPr lang="zh-TW" altLang="en-US" sz="1600" dirty="0"/>
              <a:t>博次方的重要性</a:t>
            </a:r>
            <a:r>
              <a:rPr lang="zh-TW" altLang="en-US" sz="1600" dirty="0" smtClean="0"/>
              <a:t>，凸顯</a:t>
            </a:r>
            <a:r>
              <a:rPr lang="zh-TW" altLang="en-US" sz="1600" dirty="0" smtClean="0"/>
              <a:t>本研究完整考量朗博次方的</a:t>
            </a:r>
            <a:r>
              <a:rPr lang="zh-TW" altLang="en-US" sz="1600" dirty="0"/>
              <a:t>必要性。</a:t>
            </a:r>
            <a:endParaRPr lang="en-US" altLang="zh-TW" sz="1600" dirty="0" smtClean="0"/>
          </a:p>
        </p:txBody>
      </p:sp>
    </p:spTree>
    <p:extLst>
      <p:ext uri="{BB962C8B-B14F-4D97-AF65-F5344CB8AC3E}">
        <p14:creationId xmlns:p14="http://schemas.microsoft.com/office/powerpoint/2010/main" val="176760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492229" y="2199383"/>
            <a:ext cx="5275324" cy="413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87008" y="2186916"/>
            <a:ext cx="2840157" cy="413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內容版面配置區 1"/>
          <p:cNvSpPr txBox="1">
            <a:spLocks/>
          </p:cNvSpPr>
          <p:nvPr/>
        </p:nvSpPr>
        <p:spPr>
          <a:xfrm>
            <a:off x="4594398" y="2228387"/>
            <a:ext cx="2862348" cy="481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800" b="1" u="sng" dirty="0" smtClean="0"/>
              <a:t>旋轉</a:t>
            </a:r>
            <a:r>
              <a:rPr lang="zh-TW" altLang="en-US" sz="1800" b="1" u="sng" smtClean="0"/>
              <a:t>樣本：任意姿態</a:t>
            </a:r>
            <a:endParaRPr lang="zh-TW" altLang="en-US" sz="1800" b="1" u="sng" dirty="0"/>
          </a:p>
        </p:txBody>
      </p:sp>
      <p:sp>
        <p:nvSpPr>
          <p:cNvPr id="16" name="內容版面配置區 1"/>
          <p:cNvSpPr txBox="1">
            <a:spLocks/>
          </p:cNvSpPr>
          <p:nvPr/>
        </p:nvSpPr>
        <p:spPr>
          <a:xfrm>
            <a:off x="628650" y="2277374"/>
            <a:ext cx="2488213" cy="2889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800" b="1" u="sng" dirty="0" smtClean="0"/>
              <a:t>平移樣本：球狀空間</a:t>
            </a:r>
            <a:endParaRPr lang="zh-TW" altLang="en-US" sz="1800" b="1" u="sng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1" r="65623" b="3928"/>
          <a:stretch/>
        </p:blipFill>
        <p:spPr>
          <a:xfrm>
            <a:off x="528959" y="2933879"/>
            <a:ext cx="2703583" cy="3352580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使用情境</a:t>
            </a:r>
            <a:r>
              <a:rPr lang="zh-TW" altLang="en-US" dirty="0" smtClean="0"/>
              <a:t>丁</a:t>
            </a:r>
            <a:r>
              <a:rPr lang="zh-TW" altLang="en-US" dirty="0" smtClean="0"/>
              <a:t>：</a:t>
            </a:r>
            <a:r>
              <a:rPr lang="zh-TW" altLang="en-US" dirty="0" smtClean="0"/>
              <a:t>任意平移與旋轉</a:t>
            </a:r>
            <a:endParaRPr kumimoji="1" lang="zh-TW" altLang="en-US" dirty="0"/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628650" y="1029849"/>
            <a:ext cx="211455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u="sng" dirty="0" smtClean="0"/>
              <a:t>樣本點</a:t>
            </a:r>
            <a:endParaRPr kumimoji="1" lang="zh-TW" altLang="en-US" sz="1800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內容版面配置區 1"/>
              <p:cNvSpPr txBox="1">
                <a:spLocks/>
              </p:cNvSpPr>
              <p:nvPr/>
            </p:nvSpPr>
            <p:spPr>
              <a:xfrm>
                <a:off x="628650" y="1737036"/>
                <a:ext cx="8044313" cy="3419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1600" dirty="0" smtClean="0"/>
                  <a:t>樣本點總數</a:t>
                </a:r>
                <a:r>
                  <a:rPr lang="en-US" altLang="zh-TW" sz="1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charset="0"/>
                      </a:rPr>
                      <m:t>𝐾</m:t>
                    </m:r>
                    <m:r>
                      <a:rPr lang="en-US" altLang="zh-TW" sz="1600" b="0" i="1" smtClean="0">
                        <a:latin typeface="Cambria Math" charset="0"/>
                      </a:rPr>
                      <m:t>=15376</m:t>
                    </m:r>
                  </m:oMath>
                </a14:m>
                <a:endParaRPr lang="en-US" altLang="zh-TW" sz="1600" dirty="0" smtClean="0"/>
              </a:p>
            </p:txBody>
          </p:sp>
        </mc:Choice>
        <mc:Fallback>
          <p:sp>
            <p:nvSpPr>
              <p:cNvPr id="8" name="內容版面配置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37036"/>
                <a:ext cx="8044313" cy="341982"/>
              </a:xfrm>
              <a:prstGeom prst="rect">
                <a:avLst/>
              </a:prstGeom>
              <a:blipFill rotWithShape="0">
                <a:blip r:embed="rId4"/>
                <a:stretch>
                  <a:fillRect l="-379" t="-7143" b="-19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內容版面配置區 1"/>
          <p:cNvSpPr txBox="1">
            <a:spLocks/>
          </p:cNvSpPr>
          <p:nvPr/>
        </p:nvSpPr>
        <p:spPr>
          <a:xfrm>
            <a:off x="1052520" y="2606562"/>
            <a:ext cx="1741433" cy="429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共</a:t>
            </a:r>
            <a:r>
              <a:rPr lang="en-US" altLang="zh-TW" sz="1600" dirty="0" smtClean="0"/>
              <a:t>248</a:t>
            </a:r>
            <a:r>
              <a:rPr lang="zh-TW" altLang="en-US" sz="1600" dirty="0" smtClean="0"/>
              <a:t>個平移樣本</a:t>
            </a:r>
            <a:endParaRPr lang="en-US" altLang="zh-TW" sz="1600" dirty="0" smtClean="0"/>
          </a:p>
        </p:txBody>
      </p:sp>
      <p:sp>
        <p:nvSpPr>
          <p:cNvPr id="19" name="內容版面配置區 1"/>
          <p:cNvSpPr txBox="1">
            <a:spLocks/>
          </p:cNvSpPr>
          <p:nvPr/>
        </p:nvSpPr>
        <p:spPr>
          <a:xfrm>
            <a:off x="2206681" y="3159400"/>
            <a:ext cx="708080" cy="316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800" dirty="0" smtClean="0"/>
              <a:t>（單位</a:t>
            </a:r>
            <a:r>
              <a:rPr lang="en-US" altLang="zh-TW" sz="800" dirty="0" smtClean="0"/>
              <a:t>:m</a:t>
            </a:r>
            <a:r>
              <a:rPr lang="zh-TW" altLang="en-US" sz="800" dirty="0" smtClean="0"/>
              <a:t>）</a:t>
            </a:r>
            <a:endParaRPr lang="zh-TW" altLang="en-US" sz="800" dirty="0"/>
          </a:p>
        </p:txBody>
      </p:sp>
      <p:grpSp>
        <p:nvGrpSpPr>
          <p:cNvPr id="22" name="群組 21"/>
          <p:cNvGrpSpPr/>
          <p:nvPr/>
        </p:nvGrpSpPr>
        <p:grpSpPr>
          <a:xfrm>
            <a:off x="3655181" y="2918318"/>
            <a:ext cx="5017782" cy="3213885"/>
            <a:chOff x="3655181" y="2644908"/>
            <a:chExt cx="5017782" cy="3213885"/>
          </a:xfrm>
        </p:grpSpPr>
        <p:pic>
          <p:nvPicPr>
            <p:cNvPr id="18" name="內容版面配置區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58" b="14230"/>
            <a:stretch/>
          </p:blipFill>
          <p:spPr>
            <a:xfrm>
              <a:off x="3655181" y="2644908"/>
              <a:ext cx="5017782" cy="3213885"/>
            </a:xfrm>
            <a:prstGeom prst="rect">
              <a:avLst/>
            </a:prstGeom>
          </p:spPr>
        </p:pic>
        <p:sp>
          <p:nvSpPr>
            <p:cNvPr id="20" name="內容版面配置區 1"/>
            <p:cNvSpPr txBox="1">
              <a:spLocks/>
            </p:cNvSpPr>
            <p:nvPr/>
          </p:nvSpPr>
          <p:spPr>
            <a:xfrm rot="20149541">
              <a:off x="7675479" y="4033934"/>
              <a:ext cx="708080" cy="5053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TW" sz="800" dirty="0" smtClean="0"/>
                <a:t>Pitch(</a:t>
              </a:r>
              <a:r>
                <a:rPr lang="en-US" altLang="zh-TW" sz="800" dirty="0" err="1" smtClean="0"/>
                <a:t>deg</a:t>
              </a:r>
              <a:r>
                <a:rPr lang="en-US" altLang="zh-TW" sz="800" dirty="0" smtClean="0"/>
                <a:t>)</a:t>
              </a:r>
              <a:endParaRPr lang="zh-TW" altLang="en-US" sz="800" dirty="0"/>
            </a:p>
          </p:txBody>
        </p:sp>
        <p:sp>
          <p:nvSpPr>
            <p:cNvPr id="21" name="內容版面配置區 1"/>
            <p:cNvSpPr txBox="1">
              <a:spLocks/>
            </p:cNvSpPr>
            <p:nvPr/>
          </p:nvSpPr>
          <p:spPr>
            <a:xfrm>
              <a:off x="7650617" y="3230551"/>
              <a:ext cx="708080" cy="50533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j-lt"/>
                  <a:ea typeface="+mj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TW" sz="800" dirty="0" smtClean="0"/>
                <a:t>Yaw(</a:t>
              </a:r>
              <a:r>
                <a:rPr lang="en-US" altLang="zh-TW" sz="800" dirty="0" err="1" smtClean="0"/>
                <a:t>deg</a:t>
              </a:r>
              <a:r>
                <a:rPr lang="en-US" altLang="zh-TW" sz="800" dirty="0" smtClean="0"/>
                <a:t>)</a:t>
              </a:r>
              <a:endParaRPr lang="zh-TW" altLang="en-US" sz="800" dirty="0"/>
            </a:p>
          </p:txBody>
        </p:sp>
      </p:grpSp>
      <p:sp>
        <p:nvSpPr>
          <p:cNvPr id="9" name="內容版面配置區 1"/>
          <p:cNvSpPr txBox="1">
            <a:spLocks/>
          </p:cNvSpPr>
          <p:nvPr/>
        </p:nvSpPr>
        <p:spPr>
          <a:xfrm>
            <a:off x="5292675" y="2573879"/>
            <a:ext cx="1741433" cy="429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共</a:t>
            </a:r>
            <a:r>
              <a:rPr lang="en-US" altLang="zh-TW" sz="1600" dirty="0" smtClean="0"/>
              <a:t>62</a:t>
            </a:r>
            <a:r>
              <a:rPr lang="zh-TW" altLang="en-US" sz="1600" dirty="0" smtClean="0"/>
              <a:t>個旋轉樣本</a:t>
            </a:r>
            <a:endParaRPr lang="en-US" altLang="zh-TW" sz="1600" dirty="0" smtClean="0"/>
          </a:p>
        </p:txBody>
      </p:sp>
      <p:sp>
        <p:nvSpPr>
          <p:cNvPr id="2" name="矩形 1"/>
          <p:cNvSpPr/>
          <p:nvPr/>
        </p:nvSpPr>
        <p:spPr>
          <a:xfrm>
            <a:off x="628650" y="1418241"/>
            <a:ext cx="70278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呈現本研究目標</a:t>
            </a:r>
            <a:r>
              <a:rPr lang="zh-TW" altLang="en-US" sz="1600" dirty="0" smtClean="0">
                <a:latin typeface="+mj-ea"/>
                <a:ea typeface="+mj-ea"/>
              </a:rPr>
              <a:t>情境：</a:t>
            </a:r>
            <a:r>
              <a:rPr lang="zh-TW" altLang="en-US" sz="1600" dirty="0">
                <a:latin typeface="+mj-ea"/>
                <a:ea typeface="+mj-ea"/>
              </a:rPr>
              <a:t>兩單位任意旋轉及移動皆可</a:t>
            </a:r>
            <a:r>
              <a:rPr lang="zh-TW" altLang="en-US" sz="1600" dirty="0" smtClean="0">
                <a:latin typeface="+mj-ea"/>
                <a:ea typeface="+mj-ea"/>
              </a:rPr>
              <a:t>定位。</a:t>
            </a:r>
            <a:endParaRPr lang="zh-TW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0863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26" y="1253072"/>
            <a:ext cx="6805189" cy="4011236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628650" y="607824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使用情境</a:t>
            </a:r>
            <a:r>
              <a:rPr lang="zh-TW" altLang="en-US" dirty="0" smtClean="0"/>
              <a:t>丁：各硬體數量的最佳系統成效</a:t>
            </a:r>
            <a:endParaRPr lang="zh-TW" altLang="en-US" dirty="0"/>
          </a:p>
        </p:txBody>
      </p:sp>
      <p:sp>
        <p:nvSpPr>
          <p:cNvPr id="8" name="內容版面配置區 1"/>
          <p:cNvSpPr txBox="1">
            <a:spLocks/>
          </p:cNvSpPr>
          <p:nvPr/>
        </p:nvSpPr>
        <p:spPr>
          <a:xfrm>
            <a:off x="628650" y="5664814"/>
            <a:ext cx="8044313" cy="628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b="1" u="sng" dirty="0" smtClean="0"/>
              <a:t>結論</a:t>
            </a:r>
            <a:r>
              <a:rPr lang="zh-TW" altLang="en-US" sz="1600" dirty="0" smtClean="0"/>
              <a:t>：提升硬體數量可提升系統表現，但有極限</a:t>
            </a:r>
            <a:endParaRPr lang="en-US" altLang="zh-TW" sz="16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770241" y="4404293"/>
                <a:ext cx="108347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solidFill>
                          <a:prstClr val="black"/>
                        </a:solidFill>
                        <a:latin typeface="Cambria Math" charset="0"/>
                        <a:ea typeface="+mj-ea"/>
                      </a:rPr>
                      <m:t>=15376</m:t>
                    </m:r>
                  </m:oMath>
                </a14:m>
                <a:r>
                  <a:rPr lang="en-US" altLang="zh-TW" sz="1200" dirty="0" smtClean="0">
                    <a:latin typeface="+mj-ea"/>
                    <a:ea typeface="+mj-ea"/>
                  </a:rPr>
                  <a:t> </a:t>
                </a:r>
                <a:endParaRPr lang="zh-TW" altLang="en-US" sz="12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241" y="4404293"/>
                <a:ext cx="1083471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 rot="16200000">
                <a:off x="854604" y="1706082"/>
                <a:ext cx="73586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charset="0"/>
                        <a:ea typeface="+mj-ea"/>
                      </a:rPr>
                      <m:t>𝑁𝑡</m:t>
                    </m:r>
                  </m:oMath>
                </a14:m>
                <a:r>
                  <a:rPr lang="en-US" altLang="zh-TW" sz="1200" dirty="0" smtClean="0">
                    <a:latin typeface="+mj-ea"/>
                    <a:ea typeface="+mj-ea"/>
                  </a:rPr>
                  <a:t> </a:t>
                </a:r>
                <a:endParaRPr lang="zh-TW" altLang="en-US" sz="12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54604" y="1706082"/>
                <a:ext cx="73586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2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7225" r="65229" b="53972"/>
          <a:stretch/>
        </p:blipFill>
        <p:spPr>
          <a:xfrm>
            <a:off x="5600700" y="2407280"/>
            <a:ext cx="3349578" cy="3041074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628650" y="607824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/>
              <a:t>使用情境</a:t>
            </a:r>
            <a:r>
              <a:rPr lang="zh-TW" altLang="en-US" dirty="0" smtClean="0"/>
              <a:t>丁</a:t>
            </a:r>
            <a:r>
              <a:rPr lang="zh-TW" altLang="en-US" dirty="0" smtClean="0"/>
              <a:t>：設計變數最佳解</a:t>
            </a:r>
            <a:endParaRPr lang="zh-TW" altLang="en-US" dirty="0"/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-3143544" y="1412093"/>
            <a:ext cx="2828925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u="sng" dirty="0" smtClean="0"/>
              <a:t>L=P=10</a:t>
            </a:r>
            <a:r>
              <a:rPr lang="zh-TW" altLang="en-US" sz="2000" u="sng" dirty="0" smtClean="0"/>
              <a:t> 的最佳化結果</a:t>
            </a:r>
            <a:endParaRPr kumimoji="1" lang="zh-TW" altLang="en-US" sz="2000" u="sng" dirty="0"/>
          </a:p>
        </p:txBody>
      </p:sp>
      <p:grpSp>
        <p:nvGrpSpPr>
          <p:cNvPr id="4" name="群組 3"/>
          <p:cNvGrpSpPr/>
          <p:nvPr/>
        </p:nvGrpSpPr>
        <p:grpSpPr>
          <a:xfrm>
            <a:off x="641660" y="3200243"/>
            <a:ext cx="2013516" cy="1781665"/>
            <a:chOff x="628650" y="2968738"/>
            <a:chExt cx="2164763" cy="1878210"/>
          </a:xfrm>
        </p:grpSpPr>
        <p:pic>
          <p:nvPicPr>
            <p:cNvPr id="10" name="內容版面配置區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561" t="12090" r="479" b="62045"/>
            <a:stretch/>
          </p:blipFill>
          <p:spPr>
            <a:xfrm>
              <a:off x="628650" y="3099543"/>
              <a:ext cx="2164763" cy="1747405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1099764" y="2968738"/>
              <a:ext cx="12843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+mj-ea"/>
                  <a:ea typeface="+mj-ea"/>
                </a:rPr>
                <a:t>最佳</a:t>
              </a:r>
              <a:r>
                <a:rPr kumimoji="1" lang="en-US" altLang="zh-TW" sz="1100" dirty="0" smtClean="0">
                  <a:latin typeface="+mj-ea"/>
                  <a:ea typeface="+mj-ea"/>
                </a:rPr>
                <a:t>LED</a:t>
              </a:r>
              <a:r>
                <a:rPr kumimoji="1" lang="zh-TW" altLang="en-US" sz="1100" dirty="0" smtClean="0">
                  <a:latin typeface="+mj-ea"/>
                  <a:ea typeface="+mj-ea"/>
                </a:rPr>
                <a:t>硬體擺法</a:t>
              </a:r>
              <a:endParaRPr kumimoji="1" lang="zh-TW" altLang="en-US" sz="1100" dirty="0">
                <a:latin typeface="+mj-ea"/>
                <a:ea typeface="+mj-ea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2918302" y="3179409"/>
            <a:ext cx="1656282" cy="1857994"/>
            <a:chOff x="1125498" y="4059482"/>
            <a:chExt cx="1780695" cy="1958675"/>
          </a:xfrm>
        </p:grpSpPr>
        <p:pic>
          <p:nvPicPr>
            <p:cNvPr id="16" name="內容版面配置區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22" t="59596" r="1969" b="11983"/>
            <a:stretch/>
          </p:blipFill>
          <p:spPr>
            <a:xfrm>
              <a:off x="1125498" y="4059482"/>
              <a:ext cx="1780695" cy="1958675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1349106" y="4059482"/>
              <a:ext cx="1221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100" dirty="0" smtClean="0">
                  <a:latin typeface="+mj-ea"/>
                  <a:ea typeface="+mj-ea"/>
                </a:rPr>
                <a:t>最佳</a:t>
              </a:r>
              <a:r>
                <a:rPr kumimoji="1" lang="en-US" altLang="zh-TW" sz="1100" dirty="0">
                  <a:latin typeface="+mj-ea"/>
                  <a:ea typeface="+mj-ea"/>
                </a:rPr>
                <a:t>P</a:t>
              </a:r>
              <a:r>
                <a:rPr kumimoji="1" lang="en-US" altLang="zh-TW" sz="1100" dirty="0" smtClean="0">
                  <a:latin typeface="+mj-ea"/>
                  <a:ea typeface="+mj-ea"/>
                </a:rPr>
                <a:t>D</a:t>
              </a:r>
              <a:r>
                <a:rPr kumimoji="1" lang="zh-TW" altLang="en-US" sz="1100" dirty="0" smtClean="0">
                  <a:latin typeface="+mj-ea"/>
                  <a:ea typeface="+mj-ea"/>
                </a:rPr>
                <a:t>硬體擺法</a:t>
              </a:r>
              <a:endParaRPr kumimoji="1" lang="zh-TW" altLang="en-US" sz="1100" dirty="0">
                <a:latin typeface="+mj-ea"/>
                <a:ea typeface="+mj-ea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27805" y="1153575"/>
            <a:ext cx="7886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最佳</a:t>
            </a: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朗博</a:t>
            </a: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次方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：都很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接近</a:t>
            </a:r>
            <a:r>
              <a:rPr lang="en-US" altLang="zh-TW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1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，顯示此情境對覆蓋範圍的需求。</a:t>
            </a:r>
            <a:endParaRPr lang="en-US" altLang="zh-TW" sz="1600" dirty="0" smtClean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最佳硬體擺</a:t>
            </a: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法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：硬體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指向散佈於空間中，以達到個姿態皆得求解的目標。</a:t>
            </a:r>
            <a:endParaRPr lang="zh-TW" altLang="en-US" sz="16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3694509" y="2148588"/>
                <a:ext cx="131614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1400" dirty="0" smtClean="0"/>
                  <a:t>&lt;</a:t>
                </a: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charset="0"/>
                      </a:rPr>
                      <m:t>𝐿</m:t>
                    </m:r>
                    <m:r>
                      <a:rPr lang="en-US" altLang="zh-TW" sz="1400" b="0" i="1" smtClean="0">
                        <a:latin typeface="Cambria Math" charset="0"/>
                      </a:rPr>
                      <m:t>=</m:t>
                    </m:r>
                    <m:r>
                      <a:rPr lang="en-US" altLang="zh-TW" sz="1400" b="0" i="1" smtClean="0">
                        <a:latin typeface="Cambria Math" charset="0"/>
                      </a:rPr>
                      <m:t>𝑃</m:t>
                    </m:r>
                    <m:r>
                      <a:rPr lang="en-US" altLang="zh-TW" sz="1400" b="0" i="1" smtClean="0">
                        <a:latin typeface="Cambria Math" charset="0"/>
                      </a:rPr>
                      <m:t>=10</m:t>
                    </m:r>
                  </m:oMath>
                </a14:m>
                <a:r>
                  <a:rPr lang="en-US" altLang="zh-TW" sz="1400" dirty="0" smtClean="0"/>
                  <a:t>&gt;</a:t>
                </a:r>
                <a:endParaRPr lang="zh-TW" altLang="en-US" sz="1400" dirty="0"/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509" y="2148588"/>
                <a:ext cx="131614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389" t="-1961" b="-196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群組 26"/>
          <p:cNvGrpSpPr/>
          <p:nvPr/>
        </p:nvGrpSpPr>
        <p:grpSpPr>
          <a:xfrm>
            <a:off x="627805" y="2549803"/>
            <a:ext cx="4596066" cy="2902330"/>
            <a:chOff x="2538506" y="2218942"/>
            <a:chExt cx="7033154" cy="3843191"/>
          </a:xfrm>
        </p:grpSpPr>
        <p:sp>
          <p:nvSpPr>
            <p:cNvPr id="20" name="矩形 19"/>
            <p:cNvSpPr/>
            <p:nvPr/>
          </p:nvSpPr>
          <p:spPr>
            <a:xfrm>
              <a:off x="2538506" y="2218942"/>
              <a:ext cx="6364146" cy="3843191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6" name="三角形 25"/>
            <p:cNvSpPr/>
            <p:nvPr/>
          </p:nvSpPr>
          <p:spPr>
            <a:xfrm rot="5400000">
              <a:off x="9168735" y="3829739"/>
              <a:ext cx="432771" cy="373078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627805" y="5604612"/>
            <a:ext cx="7886700" cy="785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成果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：</a:t>
            </a:r>
            <a:r>
              <a:rPr lang="zh-TW" altLang="en-US" sz="1600" dirty="0">
                <a:latin typeface="+mj-ea"/>
                <a:ea typeface="+mj-ea"/>
              </a:rPr>
              <a:t>透過此最佳次系統設計，可以使</a:t>
            </a:r>
            <a:r>
              <a:rPr lang="en-US" altLang="zh-TW" sz="1600" dirty="0">
                <a:latin typeface="+mj-ea"/>
                <a:ea typeface="+mj-ea"/>
              </a:rPr>
              <a:t>97.1%</a:t>
            </a:r>
            <a:r>
              <a:rPr lang="zh-TW" altLang="en-US" sz="1600" dirty="0">
                <a:latin typeface="+mj-ea"/>
                <a:ea typeface="+mj-ea"/>
              </a:rPr>
              <a:t>的樣本點於容許範圍內，達到任意擺設皆能定位的結果，符合本研究</a:t>
            </a:r>
            <a:r>
              <a:rPr lang="zh-TW" altLang="en-US" sz="1600" dirty="0" smtClean="0">
                <a:latin typeface="+mj-ea"/>
                <a:ea typeface="+mj-ea"/>
              </a:rPr>
              <a:t>目標，且凸顯完整考量</a:t>
            </a:r>
            <a:r>
              <a:rPr lang="zh-TW" altLang="en-US" sz="1600" dirty="0" smtClean="0">
                <a:latin typeface="+mj-ea"/>
                <a:ea typeface="+mj-ea"/>
              </a:rPr>
              <a:t>指向自由度的必要性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8061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29" b="49672"/>
          <a:stretch/>
        </p:blipFill>
        <p:spPr>
          <a:xfrm>
            <a:off x="785095" y="3265283"/>
            <a:ext cx="2988757" cy="2964777"/>
          </a:xfr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628650" y="607824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最佳化次系統規格的應用</a:t>
            </a:r>
            <a:endParaRPr lang="zh-TW" altLang="en-US" dirty="0"/>
          </a:p>
        </p:txBody>
      </p:sp>
      <p:sp>
        <p:nvSpPr>
          <p:cNvPr id="7" name="標題 3"/>
          <p:cNvSpPr txBox="1">
            <a:spLocks/>
          </p:cNvSpPr>
          <p:nvPr/>
        </p:nvSpPr>
        <p:spPr>
          <a:xfrm>
            <a:off x="-3143544" y="1412093"/>
            <a:ext cx="2828925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000" u="sng" dirty="0" smtClean="0"/>
              <a:t>L=P=10</a:t>
            </a:r>
            <a:r>
              <a:rPr lang="zh-TW" altLang="en-US" sz="2000" u="sng" dirty="0" smtClean="0"/>
              <a:t> 的最佳化結果</a:t>
            </a:r>
            <a:endParaRPr kumimoji="1" lang="zh-TW" altLang="en-US" sz="2000" u="sng" dirty="0"/>
          </a:p>
        </p:txBody>
      </p:sp>
      <p:sp>
        <p:nvSpPr>
          <p:cNvPr id="24" name="矩形 23"/>
          <p:cNvSpPr/>
          <p:nvPr/>
        </p:nvSpPr>
        <p:spPr>
          <a:xfrm>
            <a:off x="-2772620" y="2884708"/>
            <a:ext cx="16153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提升系統表現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：。</a:t>
            </a:r>
            <a:endParaRPr lang="en-US" altLang="zh-TW" sz="1600" dirty="0" smtClean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最佳硬體擺</a:t>
            </a: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法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：硬體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指向散佈於空間中，以達到個姿態皆得求解的目標。</a:t>
            </a:r>
            <a:endParaRPr lang="zh-TW" altLang="en-US" sz="16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4821416" y="1061490"/>
            <a:ext cx="3072658" cy="4970799"/>
            <a:chOff x="920237" y="1048638"/>
            <a:chExt cx="3072658" cy="49707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/>
                <p:cNvSpPr/>
                <p:nvPr/>
              </p:nvSpPr>
              <p:spPr>
                <a:xfrm>
                  <a:off x="920237" y="1048638"/>
                  <a:ext cx="307265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TW" altLang="en-US" sz="1600" b="1" u="sng" dirty="0" smtClean="0">
                      <a:solidFill>
                        <a:prstClr val="black"/>
                      </a:solidFill>
                      <a:ea typeface="微軟正黑體"/>
                    </a:rPr>
                    <a:t>環狀擺法</a:t>
                  </a:r>
                  <a:r>
                    <a:rPr lang="zh-TW" altLang="en-US" sz="1600" b="0" dirty="0" smtClean="0">
                      <a:solidFill>
                        <a:prstClr val="black"/>
                      </a:solidFill>
                      <a:ea typeface="微軟正黑體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charset="0"/>
                          <a:ea typeface="微軟正黑體"/>
                        </a:rPr>
                        <m:t>𝑁𝑡</m:t>
                      </m:r>
                      <m:r>
                        <a:rPr lang="en-US" altLang="zh-TW" sz="1600" b="0" i="1" smtClean="0">
                          <a:solidFill>
                            <a:prstClr val="black"/>
                          </a:solidFill>
                          <a:latin typeface="Cambria Math" charset="0"/>
                          <a:ea typeface="微軟正黑體"/>
                        </a:rPr>
                        <m:t>=8005(52.1%)</m:t>
                      </m:r>
                    </m:oMath>
                  </a14:m>
                  <a:endParaRPr lang="en-US" altLang="zh-TW" sz="1600" dirty="0"/>
                </a:p>
              </p:txBody>
            </p:sp>
          </mc:Choice>
          <mc:Fallback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237" y="1048638"/>
                  <a:ext cx="3072658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90" b="-52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3331" y="3669439"/>
              <a:ext cx="2518524" cy="2349998"/>
            </a:xfrm>
            <a:prstGeom prst="rect">
              <a:avLst/>
            </a:prstGeom>
          </p:spPr>
        </p:pic>
        <p:grpSp>
          <p:nvGrpSpPr>
            <p:cNvPr id="13" name="群組 12"/>
            <p:cNvGrpSpPr/>
            <p:nvPr/>
          </p:nvGrpSpPr>
          <p:grpSpPr>
            <a:xfrm>
              <a:off x="965827" y="1459224"/>
              <a:ext cx="3020255" cy="2023870"/>
              <a:chOff x="658407" y="2261899"/>
              <a:chExt cx="3020255" cy="2023870"/>
            </a:xfrm>
          </p:grpSpPr>
          <p:sp>
            <p:nvSpPr>
              <p:cNvPr id="14" name="文字方塊 13"/>
              <p:cNvSpPr txBox="1"/>
              <p:nvPr/>
            </p:nvSpPr>
            <p:spPr>
              <a:xfrm>
                <a:off x="890811" y="2577231"/>
                <a:ext cx="100219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100" dirty="0" smtClean="0">
                    <a:latin typeface="+mj-ea"/>
                    <a:ea typeface="+mj-ea"/>
                  </a:rPr>
                  <a:t>環狀</a:t>
                </a:r>
                <a:r>
                  <a:rPr kumimoji="1" lang="zh-TW" altLang="en-US" sz="1100" dirty="0" smtClean="0">
                    <a:latin typeface="+mj-ea"/>
                    <a:ea typeface="+mj-ea"/>
                  </a:rPr>
                  <a:t>擺</a:t>
                </a:r>
                <a:r>
                  <a:rPr kumimoji="1" lang="zh-TW" altLang="en-US" sz="1100" dirty="0" smtClean="0">
                    <a:latin typeface="+mj-ea"/>
                    <a:ea typeface="+mj-ea"/>
                  </a:rPr>
                  <a:t>法</a:t>
                </a:r>
                <a:endParaRPr kumimoji="1" lang="zh-TW" altLang="en-US" sz="1100" dirty="0">
                  <a:latin typeface="+mj-ea"/>
                  <a:ea typeface="+mj-ea"/>
                </a:endParaRPr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2417105" y="2577231"/>
                <a:ext cx="9396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11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100" dirty="0" smtClean="0">
                    <a:latin typeface="+mj-ea"/>
                    <a:ea typeface="+mj-ea"/>
                  </a:rPr>
                  <a:t>環狀</a:t>
                </a:r>
                <a:r>
                  <a:rPr kumimoji="1" lang="zh-TW" altLang="en-US" sz="1100" dirty="0" smtClean="0">
                    <a:latin typeface="+mj-ea"/>
                    <a:ea typeface="+mj-ea"/>
                  </a:rPr>
                  <a:t>擺</a:t>
                </a:r>
                <a:r>
                  <a:rPr kumimoji="1" lang="zh-TW" altLang="en-US" sz="1100" dirty="0" smtClean="0">
                    <a:latin typeface="+mj-ea"/>
                    <a:ea typeface="+mj-ea"/>
                  </a:rPr>
                  <a:t>法</a:t>
                </a:r>
                <a:endParaRPr kumimoji="1" lang="zh-TW" altLang="en-US" sz="1100" dirty="0">
                  <a:latin typeface="+mj-ea"/>
                  <a:ea typeface="+mj-ea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矩形 24"/>
                  <p:cNvSpPr/>
                  <p:nvPr/>
                </p:nvSpPr>
                <p:spPr>
                  <a:xfrm>
                    <a:off x="1391909" y="2261899"/>
                    <a:ext cx="1316146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TW" sz="1400" dirty="0" smtClean="0"/>
                      <a:t>&lt;</a:t>
                    </a:r>
                    <a14:m>
                      <m:oMath xmlns:m="http://schemas.openxmlformats.org/officeDocument/2006/math">
                        <m:r>
                          <a:rPr lang="en-US" altLang="zh-TW" sz="1400" b="0" i="1" smtClean="0">
                            <a:latin typeface="Cambria Math" charset="0"/>
                          </a:rPr>
                          <m:t>𝐿</m:t>
                        </m:r>
                        <m:r>
                          <a:rPr lang="en-US" altLang="zh-TW" sz="1400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altLang="zh-TW" sz="1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altLang="zh-TW" sz="1400" b="0" i="1" smtClean="0">
                            <a:latin typeface="Cambria Math" charset="0"/>
                          </a:rPr>
                          <m:t>=10</m:t>
                        </m:r>
                      </m:oMath>
                    </a14:m>
                    <a:r>
                      <a:rPr lang="en-US" altLang="zh-TW" sz="1400" dirty="0" smtClean="0"/>
                      <a:t>&gt;</a:t>
                    </a:r>
                    <a:endParaRPr lang="zh-TW" altLang="en-US" sz="1400" dirty="0"/>
                  </a:p>
                </p:txBody>
              </p:sp>
            </mc:Choice>
            <mc:Fallback>
              <p:sp>
                <p:nvSpPr>
                  <p:cNvPr id="25" name="矩形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1909" y="2261899"/>
                    <a:ext cx="1316146" cy="30777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389" t="-196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5231" y="2838841"/>
                <a:ext cx="1583431" cy="1446928"/>
              </a:xfrm>
              <a:prstGeom prst="rect">
                <a:avLst/>
              </a:prstGeom>
            </p:spPr>
          </p:pic>
          <p:pic>
            <p:nvPicPr>
              <p:cNvPr id="11" name="圖片 1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407" y="2795615"/>
                <a:ext cx="1467006" cy="1458115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785095" y="1050931"/>
                <a:ext cx="330802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b="1" u="sng" dirty="0" smtClean="0">
                    <a:solidFill>
                      <a:prstClr val="black"/>
                    </a:solidFill>
                    <a:ea typeface="微軟正黑體"/>
                  </a:rPr>
                  <a:t>最佳</a:t>
                </a:r>
                <a:r>
                  <a:rPr lang="zh-TW" altLang="en-US" sz="1600" b="1" u="sng" dirty="0" smtClean="0">
                    <a:solidFill>
                      <a:prstClr val="black"/>
                    </a:solidFill>
                    <a:ea typeface="微軟正黑體"/>
                  </a:rPr>
                  <a:t>擺法</a:t>
                </a:r>
                <a:r>
                  <a:rPr lang="zh-TW" altLang="en-US" sz="1600" b="0" dirty="0" smtClean="0">
                    <a:solidFill>
                      <a:prstClr val="black"/>
                    </a:solidFill>
                    <a:ea typeface="微軟正黑體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𝑁𝑡</m:t>
                    </m:r>
                    <m:r>
                      <a:rPr lang="en-US" altLang="zh-TW" sz="1600" b="0" i="1" smtClean="0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=14930 (97.1%)</m:t>
                    </m:r>
                  </m:oMath>
                </a14:m>
                <a:endParaRPr lang="en-US" altLang="zh-TW" sz="1600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95" y="1050931"/>
                <a:ext cx="3308028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107" t="-46053" b="-7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625544" y="1475367"/>
            <a:ext cx="3508733" cy="2144932"/>
            <a:chOff x="4295441" y="1721858"/>
            <a:chExt cx="3508733" cy="2144932"/>
          </a:xfrm>
        </p:grpSpPr>
        <p:grpSp>
          <p:nvGrpSpPr>
            <p:cNvPr id="30" name="群組 29"/>
            <p:cNvGrpSpPr/>
            <p:nvPr/>
          </p:nvGrpSpPr>
          <p:grpSpPr>
            <a:xfrm>
              <a:off x="4295441" y="2011716"/>
              <a:ext cx="2013516" cy="1781665"/>
              <a:chOff x="628650" y="2968738"/>
              <a:chExt cx="2164763" cy="1878210"/>
            </a:xfrm>
          </p:grpSpPr>
          <p:pic>
            <p:nvPicPr>
              <p:cNvPr id="31" name="內容版面配置區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61" t="12090" r="479" b="62045"/>
              <a:stretch/>
            </p:blipFill>
            <p:spPr>
              <a:xfrm>
                <a:off x="628650" y="3099543"/>
                <a:ext cx="2164763" cy="1747405"/>
              </a:xfrm>
              <a:prstGeom prst="rect">
                <a:avLst/>
              </a:prstGeom>
            </p:spPr>
          </p:pic>
          <p:sp>
            <p:nvSpPr>
              <p:cNvPr id="32" name="文字方塊 31"/>
              <p:cNvSpPr txBox="1"/>
              <p:nvPr/>
            </p:nvSpPr>
            <p:spPr>
              <a:xfrm>
                <a:off x="1099764" y="2968738"/>
                <a:ext cx="128432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>
                    <a:latin typeface="+mj-ea"/>
                    <a:ea typeface="+mj-ea"/>
                  </a:rPr>
                  <a:t>最佳</a:t>
                </a:r>
                <a:r>
                  <a:rPr kumimoji="1" lang="en-US" altLang="zh-TW" sz="11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100" dirty="0" smtClean="0">
                    <a:latin typeface="+mj-ea"/>
                    <a:ea typeface="+mj-ea"/>
                  </a:rPr>
                  <a:t>硬體擺法</a:t>
                </a:r>
                <a:endParaRPr kumimoji="1" lang="zh-TW" altLang="en-US" sz="110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33" name="群組 32"/>
            <p:cNvGrpSpPr/>
            <p:nvPr/>
          </p:nvGrpSpPr>
          <p:grpSpPr>
            <a:xfrm>
              <a:off x="6147892" y="2008797"/>
              <a:ext cx="1656282" cy="1857993"/>
              <a:chOff x="1204853" y="4111067"/>
              <a:chExt cx="1780695" cy="1958675"/>
            </a:xfrm>
          </p:grpSpPr>
          <p:pic>
            <p:nvPicPr>
              <p:cNvPr id="34" name="內容版面配置區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322" t="59596" r="1969" b="11983"/>
              <a:stretch/>
            </p:blipFill>
            <p:spPr>
              <a:xfrm>
                <a:off x="1204853" y="4111067"/>
                <a:ext cx="1780695" cy="1958675"/>
              </a:xfrm>
              <a:prstGeom prst="rect">
                <a:avLst/>
              </a:prstGeom>
            </p:spPr>
          </p:pic>
          <p:sp>
            <p:nvSpPr>
              <p:cNvPr id="35" name="文字方塊 34"/>
              <p:cNvSpPr txBox="1"/>
              <p:nvPr/>
            </p:nvSpPr>
            <p:spPr>
              <a:xfrm>
                <a:off x="1425909" y="4119730"/>
                <a:ext cx="1221809" cy="261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100" dirty="0" smtClean="0">
                    <a:latin typeface="+mj-ea"/>
                    <a:ea typeface="+mj-ea"/>
                  </a:rPr>
                  <a:t>最佳</a:t>
                </a:r>
                <a:r>
                  <a:rPr kumimoji="1" lang="en-US" altLang="zh-TW" sz="1100" dirty="0">
                    <a:latin typeface="+mj-ea"/>
                    <a:ea typeface="+mj-ea"/>
                  </a:rPr>
                  <a:t>P</a:t>
                </a:r>
                <a:r>
                  <a:rPr kumimoji="1" lang="en-US" altLang="zh-TW" sz="1100" dirty="0" smtClean="0">
                    <a:latin typeface="+mj-ea"/>
                    <a:ea typeface="+mj-ea"/>
                  </a:rPr>
                  <a:t>D</a:t>
                </a:r>
                <a:r>
                  <a:rPr kumimoji="1" lang="zh-TW" altLang="en-US" sz="1100" dirty="0" smtClean="0">
                    <a:latin typeface="+mj-ea"/>
                    <a:ea typeface="+mj-ea"/>
                  </a:rPr>
                  <a:t>硬體擺法</a:t>
                </a:r>
                <a:endParaRPr kumimoji="1" lang="zh-TW" altLang="en-US" sz="1100" dirty="0">
                  <a:latin typeface="+mj-ea"/>
                  <a:ea typeface="+mj-ea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矩形 35"/>
                <p:cNvSpPr/>
                <p:nvPr/>
              </p:nvSpPr>
              <p:spPr>
                <a:xfrm>
                  <a:off x="5537634" y="1721858"/>
                  <a:ext cx="1316146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1400" dirty="0" smtClean="0"/>
                    <a:t>&lt;</a:t>
                  </a:r>
                  <a14:m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charset="0"/>
                        </a:rPr>
                        <m:t>𝐿</m:t>
                      </m:r>
                      <m:r>
                        <a:rPr lang="en-US" altLang="zh-TW" sz="14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TW" sz="1400" b="0" i="1" smtClean="0">
                          <a:latin typeface="Cambria Math" charset="0"/>
                        </a:rPr>
                        <m:t>𝑃</m:t>
                      </m:r>
                      <m:r>
                        <a:rPr lang="en-US" altLang="zh-TW" sz="1400" b="0" i="1" smtClean="0">
                          <a:latin typeface="Cambria Math" charset="0"/>
                        </a:rPr>
                        <m:t>=10</m:t>
                      </m:r>
                    </m:oMath>
                  </a14:m>
                  <a:r>
                    <a:rPr lang="en-US" altLang="zh-TW" sz="1400" dirty="0" smtClean="0"/>
                    <a:t>&gt;</a:t>
                  </a:r>
                  <a:endParaRPr lang="zh-TW" altLang="en-US" sz="1400" dirty="0"/>
                </a:p>
              </p:txBody>
            </p:sp>
          </mc:Choice>
          <mc:Fallback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7634" y="1721858"/>
                  <a:ext cx="1316146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389" t="-3922" b="-1960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矩形 37"/>
          <p:cNvSpPr/>
          <p:nvPr/>
        </p:nvSpPr>
        <p:spPr>
          <a:xfrm>
            <a:off x="4572000" y="3640918"/>
            <a:ext cx="39433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u="sng" dirty="0" smtClean="0">
                <a:solidFill>
                  <a:prstClr val="black"/>
                </a:solidFill>
                <a:latin typeface="微軟正黑體"/>
                <a:ea typeface="微軟正黑體"/>
              </a:rPr>
              <a:t>成果</a:t>
            </a: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：</a:t>
            </a:r>
            <a:endParaRPr lang="en-US" altLang="zh-TW" sz="1600" dirty="0" smtClean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最佳次系統規格提升系統表現</a:t>
            </a:r>
            <a:endParaRPr lang="en-US" altLang="zh-TW" sz="1600" dirty="0" smtClean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了解系統極限</a:t>
            </a:r>
            <a:endParaRPr lang="en-US" altLang="zh-TW" sz="1600" dirty="0" smtClean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最佳次系統規格作為硬體搭建的參考</a:t>
            </a:r>
            <a:endParaRPr lang="en-US" altLang="zh-TW" sz="1600" dirty="0" smtClean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根據最佳朗博次方挑選硬體</a:t>
            </a:r>
            <a:endParaRPr lang="en-US" altLang="zh-TW" sz="1600" dirty="0" smtClean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zh-TW" altLang="en-US" sz="1600" dirty="0" smtClean="0">
                <a:solidFill>
                  <a:prstClr val="black"/>
                </a:solidFill>
                <a:latin typeface="微軟正黑體"/>
                <a:ea typeface="微軟正黑體"/>
              </a:rPr>
              <a:t>根據最佳擺設設置次系統</a:t>
            </a:r>
            <a:endParaRPr lang="en-US" altLang="zh-TW" sz="1600" dirty="0" smtClean="0">
              <a:solidFill>
                <a:prstClr val="black"/>
              </a:solidFill>
              <a:latin typeface="微軟正黑體"/>
              <a:ea typeface="微軟正黑體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zh-TW" altLang="en-US" sz="1600" dirty="0">
              <a:solidFill>
                <a:prstClr val="black"/>
              </a:solidFill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16791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225287"/>
            <a:ext cx="7886700" cy="700404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kumimoji="1" lang="zh-TW" altLang="en-US" sz="3200" dirty="0" smtClean="0"/>
              <a:t>結論</a:t>
            </a:r>
            <a:endParaRPr kumimoji="1" lang="zh-TW" altLang="en-US" sz="3200" dirty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>
          <a:xfrm>
            <a:off x="628650" y="834974"/>
            <a:ext cx="7886700" cy="5312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b="1" u="sng" dirty="0" smtClean="0"/>
              <a:t>本研究貢獻</a:t>
            </a:r>
            <a:endParaRPr kumimoji="1" lang="en-US" altLang="zh-TW" b="1" u="sng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 smtClean="0"/>
              <a:t>建立一個</a:t>
            </a:r>
            <a:r>
              <a:rPr kumimoji="1" lang="en-US" altLang="zh-TW" sz="1600" dirty="0" smtClean="0"/>
              <a:t>LED-PD</a:t>
            </a:r>
            <a:r>
              <a:rPr kumimoji="1" lang="zh-TW" altLang="en-US" sz="1600" dirty="0" smtClean="0"/>
              <a:t>定位演算法具以下特色：</a:t>
            </a:r>
            <a:endParaRPr kumimoji="1" lang="en-US" altLang="zh-TW" sz="1600" dirty="0" smtClean="0"/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 smtClean="0"/>
              <a:t>不限制發射與接收平面平行</a:t>
            </a:r>
            <a:endParaRPr kumimoji="1" lang="en-US" altLang="zh-TW" dirty="0" smtClean="0"/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 smtClean="0"/>
              <a:t>朗博次方、硬體指向與硬體數量為變數</a:t>
            </a:r>
            <a:endParaRPr kumimoji="1" lang="en-US" altLang="zh-TW" dirty="0" smtClean="0"/>
          </a:p>
          <a:p>
            <a:pPr lvl="2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/>
              <a:t>達到三維</a:t>
            </a:r>
            <a:r>
              <a:rPr kumimoji="1" lang="zh-TW" altLang="en-US" dirty="0" smtClean="0"/>
              <a:t>定位</a:t>
            </a:r>
            <a:r>
              <a:rPr kumimoji="1" lang="zh-TW" altLang="en-US" dirty="0" smtClean="0"/>
              <a:t>且</a:t>
            </a:r>
            <a:r>
              <a:rPr kumimoji="1" lang="zh-TW" altLang="en-US" dirty="0" smtClean="0"/>
              <a:t>可</a:t>
            </a:r>
            <a:r>
              <a:rPr kumimoji="1" lang="zh-TW" altLang="en-US" dirty="0" smtClean="0"/>
              <a:t>獲得目標物姿態</a:t>
            </a:r>
            <a:endParaRPr kumimoji="1" lang="en-US" altLang="zh-TW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 smtClean="0"/>
              <a:t>建立軟體模擬環境，快速理解系統定位成果</a:t>
            </a:r>
            <a:endParaRPr kumimoji="1" lang="en-US" altLang="zh-TW" sz="1600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 smtClean="0"/>
              <a:t>利用量化評估方法，有效率的分析不同使用情境中各參數對系統成效影響</a:t>
            </a:r>
            <a:endParaRPr kumimoji="1" lang="en-US" altLang="zh-TW" sz="1600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600" dirty="0" smtClean="0"/>
              <a:t>建立方法針對不同情境對次系統設計進行最佳化，以了解系統極限，並將最佳化結果作為硬體搭建時的參考</a:t>
            </a:r>
            <a:endParaRPr kumimoji="1" lang="en-US" altLang="zh-TW" sz="1600" dirty="0" smtClean="0"/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b="1" u="sng" dirty="0" smtClean="0"/>
              <a:t>未來目標</a:t>
            </a:r>
            <a:endParaRPr kumimoji="1" lang="en-US" altLang="zh-TW" b="1" u="sng" dirty="0" smtClean="0"/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sz="1600" dirty="0" smtClean="0"/>
              <a:t>提升模擬真實度，例如考量更多環境因素與誤差</a:t>
            </a:r>
            <a:endParaRPr kumimoji="1" lang="en-US" altLang="zh-TW" sz="1600" dirty="0" smtClean="0"/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sz="1600" dirty="0" smtClean="0"/>
              <a:t>硬體驗證</a:t>
            </a:r>
            <a:endParaRPr kumimoji="1" lang="en-US" altLang="zh-TW" sz="1600" dirty="0" smtClean="0"/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777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標題 9"/>
          <p:cNvSpPr>
            <a:spLocks noGrp="1"/>
          </p:cNvSpPr>
          <p:nvPr>
            <p:ph type="subTitle" idx="4294967295"/>
          </p:nvPr>
        </p:nvSpPr>
        <p:spPr>
          <a:xfrm>
            <a:off x="628650" y="2181542"/>
            <a:ext cx="7886700" cy="249491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zh-TW" altLang="en-US" sz="2400" dirty="0">
                <a:latin typeface="+mj-lt"/>
                <a:ea typeface="+mj-ea"/>
              </a:rPr>
              <a:t>一個不限制平面平行的</a:t>
            </a:r>
            <a:r>
              <a:rPr lang="en-US" altLang="zh-TW" sz="2400" dirty="0">
                <a:latin typeface="+mj-lt"/>
                <a:ea typeface="+mj-ea"/>
              </a:rPr>
              <a:t>LED-PD</a:t>
            </a:r>
            <a:r>
              <a:rPr lang="zh-TW" altLang="en-US" sz="2400" dirty="0">
                <a:latin typeface="+mj-lt"/>
                <a:ea typeface="+mj-ea"/>
              </a:rPr>
              <a:t>室內三維定位系統最佳化考量硬體指向與朗博次方參數</a:t>
            </a:r>
          </a:p>
          <a:p>
            <a:pPr marL="0" indent="0" algn="ctr">
              <a:buNone/>
            </a:pPr>
            <a:r>
              <a:rPr lang="en-US" altLang="zh-TW" sz="2000" dirty="0"/>
              <a:t>The optimal design of a three-dimensional LED-PD indoor positioning system considering variable hardware orientation and </a:t>
            </a:r>
            <a:r>
              <a:rPr lang="en-US" altLang="zh-TW" sz="2000" dirty="0" err="1"/>
              <a:t>lambertian</a:t>
            </a:r>
            <a:r>
              <a:rPr lang="en-US" altLang="zh-TW" sz="2000"/>
              <a:t> order without parallel planes assumptions.</a:t>
            </a:r>
          </a:p>
        </p:txBody>
      </p:sp>
      <p:sp>
        <p:nvSpPr>
          <p:cNvPr id="4" name="副標題 9"/>
          <p:cNvSpPr>
            <a:spLocks noGrp="1"/>
          </p:cNvSpPr>
          <p:nvPr>
            <p:ph type="subTitle" idx="4294967295"/>
          </p:nvPr>
        </p:nvSpPr>
        <p:spPr>
          <a:xfrm>
            <a:off x="4572000" y="5296848"/>
            <a:ext cx="1920240" cy="77629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李亭宜</a:t>
            </a:r>
            <a:endParaRPr lang="en-US" altLang="zh-TW" sz="1800" dirty="0" smtClean="0">
              <a:latin typeface="+mj-lt"/>
              <a:ea typeface="+mj-ea"/>
            </a:endParaRPr>
          </a:p>
          <a:p>
            <a:pPr marL="0" indent="0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詹魁元 博士</a:t>
            </a:r>
            <a:endParaRPr lang="en-US" altLang="zh-TW" sz="1600" dirty="0"/>
          </a:p>
        </p:txBody>
      </p:sp>
      <p:sp>
        <p:nvSpPr>
          <p:cNvPr id="5" name="副標題 9"/>
          <p:cNvSpPr>
            <a:spLocks noGrp="1"/>
          </p:cNvSpPr>
          <p:nvPr>
            <p:ph type="subTitle" idx="4294967295"/>
          </p:nvPr>
        </p:nvSpPr>
        <p:spPr>
          <a:xfrm>
            <a:off x="2651760" y="5296849"/>
            <a:ext cx="1920240" cy="776291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學生：</a:t>
            </a:r>
            <a:endParaRPr lang="en-US" altLang="zh-TW" sz="1800" dirty="0" smtClean="0">
              <a:latin typeface="+mj-lt"/>
              <a:ea typeface="+mj-ea"/>
            </a:endParaRPr>
          </a:p>
          <a:p>
            <a:pPr marL="0" indent="0" algn="r">
              <a:buNone/>
            </a:pPr>
            <a:r>
              <a:rPr lang="zh-TW" altLang="en-US" sz="1800" dirty="0" smtClean="0">
                <a:latin typeface="+mj-lt"/>
                <a:ea typeface="+mj-ea"/>
              </a:rPr>
              <a:t>指導教授：</a:t>
            </a:r>
            <a:endParaRPr lang="en-US" altLang="zh-TW" sz="1600" dirty="0"/>
          </a:p>
        </p:txBody>
      </p:sp>
      <p:sp>
        <p:nvSpPr>
          <p:cNvPr id="6" name="副標題 9"/>
          <p:cNvSpPr>
            <a:spLocks noGrp="1"/>
          </p:cNvSpPr>
          <p:nvPr>
            <p:ph type="subTitle" idx="4294967295"/>
          </p:nvPr>
        </p:nvSpPr>
        <p:spPr>
          <a:xfrm>
            <a:off x="3611880" y="6156959"/>
            <a:ext cx="1920240" cy="40386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zh-TW" sz="1800" dirty="0" smtClean="0">
                <a:latin typeface="+mj-lt"/>
                <a:ea typeface="+mj-ea"/>
              </a:rPr>
              <a:t>2022. 08.29 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0578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04"/>
    </mc:Choice>
    <mc:Fallback xmlns="">
      <p:transition spd="slow" advTm="1840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553861"/>
            <a:ext cx="7886700" cy="409414"/>
          </a:xfrm>
        </p:spPr>
        <p:txBody>
          <a:bodyPr/>
          <a:lstStyle/>
          <a:p>
            <a:r>
              <a:rPr kumimoji="1" lang="zh-TW" altLang="en-US" dirty="0" smtClean="0"/>
              <a:t>光領域常用單位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4"/>
          <a:stretch/>
        </p:blipFill>
        <p:spPr>
          <a:xfrm>
            <a:off x="511884" y="2680545"/>
            <a:ext cx="3384631" cy="36528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26432" y="1348229"/>
            <a:ext cx="1907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b="1" u="sng" smtClean="0">
                <a:latin typeface="+mj-ea"/>
                <a:ea typeface="+mj-ea"/>
              </a:rPr>
              <a:t>立體角</a:t>
            </a:r>
            <a:endParaRPr kumimoji="1" lang="en-US" altLang="zh-TW" sz="1600" b="1" u="sng" dirty="0" smtClean="0">
              <a:latin typeface="+mj-ea"/>
              <a:ea typeface="+mj-ea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5017561" y="2830547"/>
            <a:ext cx="3915657" cy="3502803"/>
            <a:chOff x="4599693" y="1475985"/>
            <a:chExt cx="3915657" cy="350280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693" y="1475985"/>
              <a:ext cx="3915657" cy="3502803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302843" y="3336324"/>
              <a:ext cx="889687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6348540" y="1348229"/>
            <a:ext cx="1907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b="1" u="sng" dirty="0" smtClean="0">
                <a:latin typeface="+mj-ea"/>
                <a:ea typeface="+mj-ea"/>
              </a:rPr>
              <a:t>輻射強度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I</a:t>
            </a:r>
          </a:p>
        </p:txBody>
      </p:sp>
      <p:sp>
        <p:nvSpPr>
          <p:cNvPr id="11" name="矩形 10"/>
          <p:cNvSpPr/>
          <p:nvPr/>
        </p:nvSpPr>
        <p:spPr>
          <a:xfrm>
            <a:off x="628650" y="1749716"/>
            <a:ext cx="299285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空間中的角度以立體角表示，代表一光束投影出去，表面積與半徑平方的比例，與距離無關。</a:t>
            </a:r>
            <a:endParaRPr kumimoji="1" lang="en-US" altLang="zh-TW" sz="1600" dirty="0" smtClean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63367" y="1749715"/>
            <a:ext cx="2992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每單位立體角內所含的輻射通量為輻射強度</a:t>
            </a:r>
            <a:r>
              <a:rPr kumimoji="1" lang="en-US" altLang="zh-TW" sz="1600" dirty="0" smtClean="0">
                <a:latin typeface="+mj-ea"/>
                <a:ea typeface="+mj-ea"/>
              </a:rPr>
              <a:t>I</a:t>
            </a:r>
            <a:r>
              <a:rPr kumimoji="1" lang="zh-TW" altLang="en-US" sz="1600" dirty="0" smtClean="0">
                <a:latin typeface="+mj-ea"/>
                <a:ea typeface="+mj-ea"/>
              </a:rPr>
              <a:t>，其與距離無關。</a:t>
            </a:r>
            <a:endParaRPr kumimoji="1" lang="en-US" altLang="zh-TW" sz="16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01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定位流程</a:t>
            </a:r>
            <a:endParaRPr kumimoji="1" lang="zh-TW" altLang="en-US" dirty="0"/>
          </a:p>
        </p:txBody>
      </p:sp>
      <p:grpSp>
        <p:nvGrpSpPr>
          <p:cNvPr id="43" name="群組 42"/>
          <p:cNvGrpSpPr/>
          <p:nvPr/>
        </p:nvGrpSpPr>
        <p:grpSpPr>
          <a:xfrm>
            <a:off x="628650" y="1314075"/>
            <a:ext cx="2501800" cy="4339177"/>
            <a:chOff x="479442" y="1723693"/>
            <a:chExt cx="2501800" cy="4339177"/>
          </a:xfrm>
        </p:grpSpPr>
        <p:cxnSp>
          <p:nvCxnSpPr>
            <p:cNvPr id="15" name="直線箭頭接點 14"/>
            <p:cNvCxnSpPr/>
            <p:nvPr/>
          </p:nvCxnSpPr>
          <p:spPr>
            <a:xfrm>
              <a:off x="1671257" y="2506546"/>
              <a:ext cx="0" cy="438876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箭頭接點 25"/>
            <p:cNvCxnSpPr/>
            <p:nvPr/>
          </p:nvCxnSpPr>
          <p:spPr>
            <a:xfrm>
              <a:off x="1671257" y="3525081"/>
              <a:ext cx="0" cy="438876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箭頭接點 26"/>
            <p:cNvCxnSpPr/>
            <p:nvPr/>
          </p:nvCxnSpPr>
          <p:spPr>
            <a:xfrm>
              <a:off x="1671257" y="4770782"/>
              <a:ext cx="0" cy="438876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551066" y="1808163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Step1. 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51066" y="3051961"/>
              <a:ext cx="1859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Step2. 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系統設置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49115" y="404089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Step3. LED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發送與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09767" y="531122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Step4. 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執行</a:t>
              </a:r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79442" y="1723693"/>
              <a:ext cx="2471983" cy="78285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79442" y="2988773"/>
              <a:ext cx="2471983" cy="5365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89213" y="4001063"/>
              <a:ext cx="2462212" cy="76971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89213" y="5246491"/>
              <a:ext cx="2462212" cy="81637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294558" y="1808163"/>
              <a:ext cx="15872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決定</a:t>
              </a:r>
              <a:r>
                <a:rPr kumimoji="1" lang="en-US" altLang="zh-TW" b="1" u="sng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</a:p>
            <a:p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次</a:t>
              </a:r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系統規格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1294558" y="4325484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u="sng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接收訊號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334637" y="5605423"/>
              <a:ext cx="1646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u="sng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定位演算法</a:t>
              </a: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24" y="1314075"/>
            <a:ext cx="5094760" cy="4927600"/>
          </a:xfrm>
          <a:prstGeom prst="rect">
            <a:avLst/>
          </a:prstGeom>
        </p:spPr>
      </p:pic>
      <p:grpSp>
        <p:nvGrpSpPr>
          <p:cNvPr id="52" name="群組 51"/>
          <p:cNvGrpSpPr/>
          <p:nvPr/>
        </p:nvGrpSpPr>
        <p:grpSpPr>
          <a:xfrm>
            <a:off x="-4928027" y="925413"/>
            <a:ext cx="4833538" cy="3433859"/>
            <a:chOff x="3816803" y="1176241"/>
            <a:chExt cx="4833538" cy="3433859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850" y="2148942"/>
              <a:ext cx="2358683" cy="2246007"/>
            </a:xfrm>
            <a:prstGeom prst="rect">
              <a:avLst/>
            </a:prstGeom>
          </p:spPr>
        </p:pic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6803" y="2148942"/>
              <a:ext cx="2250078" cy="2229180"/>
            </a:xfrm>
            <a:prstGeom prst="rect">
              <a:avLst/>
            </a:prstGeom>
          </p:spPr>
        </p:pic>
        <p:sp>
          <p:nvSpPr>
            <p:cNvPr id="50" name="矩形圖說文字 49"/>
            <p:cNvSpPr/>
            <p:nvPr/>
          </p:nvSpPr>
          <p:spPr>
            <a:xfrm>
              <a:off x="3929773" y="1176241"/>
              <a:ext cx="4720568" cy="3433859"/>
            </a:xfrm>
            <a:prstGeom prst="wedgeRectCallout">
              <a:avLst>
                <a:gd name="adj1" fmla="val -64794"/>
                <a:gd name="adj2" fmla="val -36281"/>
              </a:avLst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4104460" y="1284781"/>
              <a:ext cx="19094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400" dirty="0" smtClean="0">
                  <a:latin typeface="+mj-ea"/>
                  <a:ea typeface="+mj-ea"/>
                </a:rPr>
                <a:t>選擇硬體規格</a:t>
              </a:r>
              <a:endParaRPr kumimoji="1" lang="en-US" altLang="zh-TW" sz="14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400" dirty="0" smtClean="0">
                  <a:latin typeface="+mj-ea"/>
                  <a:ea typeface="+mj-ea"/>
                </a:rPr>
                <a:t>選擇硬體數量</a:t>
              </a:r>
              <a:endParaRPr kumimoji="1" lang="en-US" altLang="zh-TW" sz="14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400" dirty="0" smtClean="0">
                  <a:latin typeface="+mj-ea"/>
                  <a:ea typeface="+mj-ea"/>
                </a:rPr>
                <a:t>設定硬體擺設方法</a:t>
              </a:r>
              <a:endParaRPr kumimoji="1" lang="en-US" altLang="zh-TW" sz="1400" dirty="0" smtClean="0">
                <a:latin typeface="+mj-ea"/>
                <a:ea typeface="+mj-ea"/>
              </a:endParaRPr>
            </a:p>
          </p:txBody>
        </p:sp>
      </p:grpSp>
      <p:sp>
        <p:nvSpPr>
          <p:cNvPr id="107" name="矩形 106"/>
          <p:cNvSpPr/>
          <p:nvPr/>
        </p:nvSpPr>
        <p:spPr>
          <a:xfrm>
            <a:off x="3635724" y="1250912"/>
            <a:ext cx="4702628" cy="7939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決定硬體數量、硬體規格、硬體擺設方法</a:t>
            </a:r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3635724" y="2387334"/>
            <a:ext cx="4702628" cy="7939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將兩次系統設置於空間中</a:t>
            </a:r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3635724" y="3601968"/>
            <a:ext cx="4702628" cy="7939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>
                <a:solidFill>
                  <a:schemeClr val="tx1"/>
                </a:solidFill>
                <a:latin typeface="+mj-ea"/>
                <a:ea typeface="+mj-ea"/>
              </a:rPr>
              <a:t>LED</a:t>
            </a:r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編碼傳送訊號，</a:t>
            </a:r>
            <a:r>
              <a:rPr kumimoji="1" lang="en-US" altLang="zh-TW" dirty="0" smtClean="0">
                <a:solidFill>
                  <a:schemeClr val="tx1"/>
                </a:solidFill>
                <a:latin typeface="+mj-ea"/>
                <a:ea typeface="+mj-ea"/>
              </a:rPr>
              <a:t>PD</a:t>
            </a:r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接收後解碼得</a:t>
            </a:r>
            <a:endParaRPr kumimoji="1" lang="en-US" altLang="zh-TW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各</a:t>
            </a:r>
            <a:r>
              <a:rPr kumimoji="1" lang="en-US" altLang="zh-TW" dirty="0" smtClean="0">
                <a:solidFill>
                  <a:schemeClr val="tx1"/>
                </a:solidFill>
                <a:latin typeface="+mj-ea"/>
                <a:ea typeface="+mj-ea"/>
              </a:rPr>
              <a:t>PD</a:t>
            </a:r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對應各</a:t>
            </a:r>
            <a:r>
              <a:rPr kumimoji="1" lang="en-US" altLang="zh-TW" dirty="0" smtClean="0">
                <a:solidFill>
                  <a:schemeClr val="tx1"/>
                </a:solidFill>
                <a:latin typeface="+mj-ea"/>
                <a:ea typeface="+mj-ea"/>
              </a:rPr>
              <a:t>LED</a:t>
            </a:r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的光強度表格</a:t>
            </a:r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635724" y="4747415"/>
            <a:ext cx="4702628" cy="7939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由光強度計算定位</a:t>
            </a:r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1" name="三角形 110"/>
          <p:cNvSpPr/>
          <p:nvPr/>
        </p:nvSpPr>
        <p:spPr>
          <a:xfrm rot="16200000">
            <a:off x="3308088" y="1468649"/>
            <a:ext cx="200608" cy="4788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2" name="三角形 111"/>
          <p:cNvSpPr/>
          <p:nvPr/>
        </p:nvSpPr>
        <p:spPr>
          <a:xfrm rot="16200000">
            <a:off x="3304400" y="2677802"/>
            <a:ext cx="200608" cy="4788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三角形 112"/>
          <p:cNvSpPr/>
          <p:nvPr/>
        </p:nvSpPr>
        <p:spPr>
          <a:xfrm rot="16200000">
            <a:off x="3316641" y="3806787"/>
            <a:ext cx="200608" cy="4788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4" name="三角形 113"/>
          <p:cNvSpPr/>
          <p:nvPr/>
        </p:nvSpPr>
        <p:spPr>
          <a:xfrm rot="16200000">
            <a:off x="3308087" y="4945486"/>
            <a:ext cx="200608" cy="4788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0161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定位系統架構</a:t>
            </a:r>
            <a:endParaRPr kumimoji="1" lang="zh-TW" altLang="en-US" dirty="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24" y="1314075"/>
            <a:ext cx="5094760" cy="49276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540" y="-1597237"/>
            <a:ext cx="2358683" cy="2246007"/>
          </a:xfrm>
          <a:prstGeom prst="rect">
            <a:avLst/>
          </a:prstGeom>
        </p:spPr>
      </p:pic>
      <p:pic>
        <p:nvPicPr>
          <p:cNvPr id="49" name="圖片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782" y="-1645169"/>
            <a:ext cx="2250078" cy="222918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14075"/>
            <a:ext cx="4240555" cy="44958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 rot="1271811">
            <a:off x="3067051" y="520065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全域座標系</a:t>
            </a:r>
            <a:endParaRPr kumimoji="1" lang="zh-TW" altLang="en-US" sz="140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5373687" y="1314075"/>
                <a:ext cx="329406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與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定位系統，</a:t>
                </a:r>
                <a:r>
                  <a:rPr kumimoji="1" lang="en-US" altLang="zh-TW" sz="1600" dirty="0">
                    <a:solidFill>
                      <a:prstClr val="black"/>
                    </a:solidFill>
                    <a:ea typeface="微軟正黑體"/>
                  </a:rPr>
                  <a:t> </a:t>
                </a:r>
                <a:r>
                  <a:rPr kumimoji="1" lang="zh-TW" altLang="en-US" sz="1600" dirty="0" smtClean="0">
                    <a:solidFill>
                      <a:prstClr val="black"/>
                    </a:solidFill>
                    <a:ea typeface="微軟正黑體"/>
                  </a:rPr>
                  <a:t>利用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𝐿</m:t>
                    </m:r>
                  </m:oMath>
                </a14:m>
                <a:r>
                  <a:rPr kumimoji="1" lang="zh-TW" altLang="en-US" sz="1600" dirty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個</a:t>
                </a:r>
                <a:r>
                  <a:rPr kumimoji="1" lang="en-US" altLang="zh-TW" sz="1600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與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  <a:ea typeface="+mj-ea"/>
                      </a:rPr>
                      <m:t>𝑃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個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進行定位。</a:t>
                </a:r>
                <a:endParaRPr kumimoji="1" lang="en-US" altLang="zh-TW" sz="1600" dirty="0" smtClean="0">
                  <a:latin typeface="+mj-ea"/>
                  <a:ea typeface="+mj-ea"/>
                </a:endParaRPr>
              </a:p>
              <a:p>
                <a:endParaRPr kumimoji="1" lang="en-US" altLang="zh-TW" sz="1600" dirty="0">
                  <a:latin typeface="+mj-ea"/>
                  <a:ea typeface="+mj-ea"/>
                </a:endParaRPr>
              </a:p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兩次系統以兩座標系分別描述，而兩座標系的相對關係可自由改變。</a:t>
                </a:r>
                <a:endParaRPr kumimoji="1" lang="en-US" altLang="zh-TW" sz="1600" dirty="0" smtClean="0">
                  <a:latin typeface="+mj-ea"/>
                  <a:ea typeface="+mj-ea"/>
                </a:endParaRPr>
              </a:p>
              <a:p>
                <a:endParaRPr kumimoji="1" lang="en-US" altLang="zh-TW" sz="1600" dirty="0">
                  <a:latin typeface="+mj-ea"/>
                  <a:ea typeface="+mj-ea"/>
                </a:endParaRPr>
              </a:p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欲求之定位即為兩次系統座標系原點，於全域座標系中的相對位置向量。</a:t>
                </a:r>
                <a:endParaRPr kumimoji="1" lang="en-US" altLang="zh-TW" sz="1600" dirty="0" smtClean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687" y="1314075"/>
                <a:ext cx="3294063" cy="2308324"/>
              </a:xfrm>
              <a:prstGeom prst="rect">
                <a:avLst/>
              </a:prstGeom>
              <a:blipFill rotWithShape="0">
                <a:blip r:embed="rId7"/>
                <a:stretch>
                  <a:fillRect l="-1111" t="-1058"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750570" y="1314075"/>
            <a:ext cx="1623443" cy="502632"/>
            <a:chOff x="628650" y="1109461"/>
            <a:chExt cx="1623443" cy="502632"/>
          </a:xfrm>
        </p:grpSpPr>
        <p:grpSp>
          <p:nvGrpSpPr>
            <p:cNvPr id="8" name="群組 7"/>
            <p:cNvGrpSpPr/>
            <p:nvPr/>
          </p:nvGrpSpPr>
          <p:grpSpPr>
            <a:xfrm>
              <a:off x="628650" y="1412703"/>
              <a:ext cx="496560" cy="144865"/>
              <a:chOff x="6147550" y="4704543"/>
              <a:chExt cx="496560" cy="144865"/>
            </a:xfrm>
          </p:grpSpPr>
          <p:sp>
            <p:nvSpPr>
              <p:cNvPr id="12" name="橢圓 11"/>
              <p:cNvSpPr/>
              <p:nvPr/>
            </p:nvSpPr>
            <p:spPr>
              <a:xfrm rot="13335718">
                <a:off x="6147550" y="4704543"/>
                <a:ext cx="144865" cy="144865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3" name="直線箭頭接點 12"/>
              <p:cNvCxnSpPr/>
              <p:nvPr/>
            </p:nvCxnSpPr>
            <p:spPr>
              <a:xfrm>
                <a:off x="6264426" y="4767255"/>
                <a:ext cx="37968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群組 16"/>
            <p:cNvGrpSpPr/>
            <p:nvPr/>
          </p:nvGrpSpPr>
          <p:grpSpPr>
            <a:xfrm>
              <a:off x="628650" y="1163731"/>
              <a:ext cx="496560" cy="144865"/>
              <a:chOff x="6147550" y="4704543"/>
              <a:chExt cx="496560" cy="144865"/>
            </a:xfrm>
          </p:grpSpPr>
          <p:sp>
            <p:nvSpPr>
              <p:cNvPr id="18" name="橢圓 17"/>
              <p:cNvSpPr/>
              <p:nvPr/>
            </p:nvSpPr>
            <p:spPr>
              <a:xfrm rot="13335718">
                <a:off x="6147550" y="4704543"/>
                <a:ext cx="144865" cy="144865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cxnSp>
            <p:nvCxnSpPr>
              <p:cNvPr id="19" name="直線箭頭接點 18"/>
              <p:cNvCxnSpPr/>
              <p:nvPr/>
            </p:nvCxnSpPr>
            <p:spPr>
              <a:xfrm>
                <a:off x="6264426" y="4767255"/>
                <a:ext cx="379684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文字方塊 19"/>
            <p:cNvSpPr txBox="1"/>
            <p:nvPr/>
          </p:nvSpPr>
          <p:spPr>
            <a:xfrm>
              <a:off x="1125210" y="1109461"/>
              <a:ext cx="11213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LED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硬體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130712" y="1358177"/>
              <a:ext cx="11213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</a:t>
              </a:r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硬體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1246750" y="5853526"/>
            <a:ext cx="2921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&lt;LED</a:t>
            </a:r>
            <a:r>
              <a:rPr kumimoji="1"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與</a:t>
            </a:r>
            <a:r>
              <a:rPr kumimoji="1"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PD</a:t>
            </a:r>
            <a:r>
              <a:rPr kumimoji="1"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定位系統架構圖</a:t>
            </a:r>
            <a:r>
              <a:rPr kumimoji="1"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kumimoji="1"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8966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室內定位流程</a:t>
            </a:r>
            <a:endParaRPr kumimoji="1"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-3682093" y="1432341"/>
            <a:ext cx="3043237" cy="1693895"/>
            <a:chOff x="6729413" y="1077880"/>
            <a:chExt cx="3043237" cy="1693895"/>
          </a:xfrm>
        </p:grpSpPr>
        <p:sp>
          <p:nvSpPr>
            <p:cNvPr id="5" name="矩形 4"/>
            <p:cNvSpPr/>
            <p:nvPr/>
          </p:nvSpPr>
          <p:spPr>
            <a:xfrm>
              <a:off x="6729413" y="1077880"/>
              <a:ext cx="3043237" cy="169389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pPr algn="ctr"/>
              <a:r>
                <a:rPr kumimoji="1" lang="zh-TW" altLang="en-US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室內定位系統</a:t>
              </a:r>
              <a:endPara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957156" y="1831976"/>
              <a:ext cx="1038796" cy="7303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47625"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量測者</a:t>
              </a:r>
              <a:endParaRPr kumimoji="1" lang="en-US" altLang="zh-TW" sz="14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pPr algn="ctr"/>
              <a:r>
                <a:rPr kumimoji="1" lang="zh-TW" altLang="en-US" sz="14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次系統</a:t>
              </a:r>
              <a:endPara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459825" y="1831976"/>
              <a:ext cx="1038796" cy="7303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47625"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目標物</a:t>
              </a:r>
              <a:endParaRPr kumimoji="1" lang="en-US" altLang="zh-TW" sz="14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pPr algn="ctr"/>
              <a:r>
                <a:rPr kumimoji="1" lang="zh-TW" altLang="en-US" sz="14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次系統</a:t>
              </a:r>
              <a:endPara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628650" y="2018488"/>
            <a:ext cx="2725851" cy="4012313"/>
            <a:chOff x="-1830260" y="959476"/>
            <a:chExt cx="2725851" cy="4012313"/>
          </a:xfrm>
        </p:grpSpPr>
        <p:sp>
          <p:nvSpPr>
            <p:cNvPr id="9" name="文字方塊 8"/>
            <p:cNvSpPr txBox="1"/>
            <p:nvPr/>
          </p:nvSpPr>
          <p:spPr>
            <a:xfrm>
              <a:off x="-1668954" y="1043495"/>
              <a:ext cx="2552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Step1. 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決定次系統規格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-1705642" y="2195074"/>
              <a:ext cx="1859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Step2. 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系統設置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-1717364" y="3314655"/>
              <a:ext cx="2552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Step3. 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發送與接收訊號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-1656712" y="4498718"/>
              <a:ext cx="2552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Step4. 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執行定位演算法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-1830260" y="959476"/>
              <a:ext cx="2717826" cy="553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-1822235" y="2100041"/>
              <a:ext cx="2717826" cy="553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-1822235" y="3259202"/>
              <a:ext cx="2717826" cy="553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-1822235" y="4418363"/>
              <a:ext cx="2717826" cy="55342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7" name="直線箭頭接點 16"/>
            <p:cNvCxnSpPr/>
            <p:nvPr/>
          </p:nvCxnSpPr>
          <p:spPr>
            <a:xfrm>
              <a:off x="-469601" y="1634047"/>
              <a:ext cx="0" cy="438876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箭頭接點 17"/>
            <p:cNvCxnSpPr/>
            <p:nvPr/>
          </p:nvCxnSpPr>
          <p:spPr>
            <a:xfrm>
              <a:off x="-471347" y="2749537"/>
              <a:ext cx="0" cy="438876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箭頭接點 18"/>
            <p:cNvCxnSpPr/>
            <p:nvPr/>
          </p:nvCxnSpPr>
          <p:spPr>
            <a:xfrm>
              <a:off x="-471347" y="3979487"/>
              <a:ext cx="0" cy="438876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矩形 22"/>
          <p:cNvSpPr/>
          <p:nvPr/>
        </p:nvSpPr>
        <p:spPr>
          <a:xfrm>
            <a:off x="3812722" y="1920375"/>
            <a:ext cx="4702628" cy="7939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決定使用的硬體種類</a:t>
            </a:r>
            <a:r>
              <a:rPr kumimoji="1" lang="en-US" altLang="zh-TW" dirty="0" smtClean="0">
                <a:solidFill>
                  <a:schemeClr val="tx1"/>
                </a:solidFill>
                <a:latin typeface="+mj-ea"/>
                <a:ea typeface="+mj-ea"/>
              </a:rPr>
              <a:t>(RFID, </a:t>
            </a:r>
            <a:r>
              <a:rPr kumimoji="1" lang="en-US" altLang="zh-TW" dirty="0" err="1" smtClean="0">
                <a:solidFill>
                  <a:schemeClr val="tx1"/>
                </a:solidFill>
                <a:latin typeface="+mj-ea"/>
                <a:ea typeface="+mj-ea"/>
              </a:rPr>
              <a:t>WiFi</a:t>
            </a:r>
            <a:r>
              <a:rPr kumimoji="1" lang="en-US" altLang="zh-TW" dirty="0" smtClean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kumimoji="1" lang="en-US" altLang="zh-TW" dirty="0" err="1" smtClean="0">
                <a:solidFill>
                  <a:schemeClr val="tx1"/>
                </a:solidFill>
                <a:latin typeface="+mj-ea"/>
                <a:ea typeface="+mj-ea"/>
              </a:rPr>
              <a:t>etc</a:t>
            </a:r>
            <a:r>
              <a:rPr kumimoji="1" lang="en-US" altLang="zh-TW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以及硬體規格、擺放方式</a:t>
            </a:r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812722" y="3056797"/>
            <a:ext cx="4702628" cy="7939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將兩次系統設置於空間中</a:t>
            </a:r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28650" y="1062898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+mj-ea"/>
                <a:ea typeface="+mj-ea"/>
              </a:rPr>
              <a:t>室內定位系統分為兩個次系統：量測者次系統與目標物次系統。</a:t>
            </a:r>
            <a:endParaRPr kumimoji="1" lang="en-US" altLang="zh-TW" dirty="0" smtClean="0">
              <a:latin typeface="+mj-ea"/>
              <a:ea typeface="+mj-ea"/>
            </a:endParaRPr>
          </a:p>
          <a:p>
            <a:r>
              <a:rPr kumimoji="1" lang="zh-TW" altLang="en-US" dirty="0" smtClean="0">
                <a:latin typeface="+mj-ea"/>
                <a:ea typeface="+mj-ea"/>
              </a:rPr>
              <a:t>定位流程如下：</a:t>
            </a:r>
            <a:endParaRPr kumimoji="1" lang="zh-TW" altLang="en-US" dirty="0"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12722" y="4271431"/>
            <a:ext cx="4702628" cy="7939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mtClean="0">
                <a:solidFill>
                  <a:schemeClr val="tx1"/>
                </a:solidFill>
                <a:latin typeface="+mj-ea"/>
                <a:ea typeface="+mj-ea"/>
              </a:rPr>
              <a:t>目標物次系統的訊號由量測者次系統接收</a:t>
            </a:r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812722" y="5416878"/>
            <a:ext cx="4702628" cy="7939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>
                <a:solidFill>
                  <a:schemeClr val="tx1"/>
                </a:solidFill>
                <a:latin typeface="+mj-ea"/>
                <a:ea typeface="+mj-ea"/>
              </a:rPr>
              <a:t>由訊號計算出定位</a:t>
            </a:r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三角形 27"/>
          <p:cNvSpPr/>
          <p:nvPr/>
        </p:nvSpPr>
        <p:spPr>
          <a:xfrm rot="16200000">
            <a:off x="3468757" y="2138112"/>
            <a:ext cx="200608" cy="4788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三角形 28"/>
          <p:cNvSpPr/>
          <p:nvPr/>
        </p:nvSpPr>
        <p:spPr>
          <a:xfrm rot="16200000">
            <a:off x="3481398" y="3347265"/>
            <a:ext cx="200608" cy="4788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三角形 29"/>
          <p:cNvSpPr/>
          <p:nvPr/>
        </p:nvSpPr>
        <p:spPr>
          <a:xfrm rot="16200000">
            <a:off x="3493639" y="4476250"/>
            <a:ext cx="200608" cy="4788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三角形 30"/>
          <p:cNvSpPr/>
          <p:nvPr/>
        </p:nvSpPr>
        <p:spPr>
          <a:xfrm rot="16200000">
            <a:off x="3468756" y="5614949"/>
            <a:ext cx="200608" cy="47888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37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306282"/>
            <a:ext cx="7886700" cy="728382"/>
          </a:xfrm>
          <a:solidFill>
            <a:schemeClr val="bg1"/>
          </a:solidFill>
        </p:spPr>
        <p:txBody>
          <a:bodyPr/>
          <a:lstStyle/>
          <a:p>
            <a:r>
              <a:rPr kumimoji="1" lang="en-US" altLang="zh-TW" sz="3200" dirty="0" smtClean="0"/>
              <a:t>LED</a:t>
            </a:r>
            <a:r>
              <a:rPr kumimoji="1" lang="zh-TW" altLang="en-US" sz="3200" dirty="0" smtClean="0"/>
              <a:t>與</a:t>
            </a:r>
            <a:r>
              <a:rPr kumimoji="1" lang="en-US" altLang="zh-TW" sz="3200" dirty="0" smtClean="0"/>
              <a:t>PD</a:t>
            </a:r>
            <a:r>
              <a:rPr kumimoji="1" lang="zh-TW" altLang="en-US" sz="3200" dirty="0" smtClean="0"/>
              <a:t>定位系統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28650" y="1034664"/>
                <a:ext cx="3979863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與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定位系統，利用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  <a:ea typeface="+mj-ea"/>
                      </a:rPr>
                      <m:t>𝑃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個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與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  <a:ea typeface="+mj-ea"/>
                      </a:rPr>
                      <m:t>𝐿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個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進行定位。</a:t>
                </a:r>
                <a:endParaRPr kumimoji="1" lang="en-US" altLang="zh-TW" sz="1600" dirty="0" smtClean="0">
                  <a:latin typeface="+mj-ea"/>
                  <a:ea typeface="+mj-ea"/>
                </a:endParaRPr>
              </a:p>
              <a:p>
                <a:endParaRPr kumimoji="1" lang="en-US" altLang="zh-TW" sz="1600" dirty="0">
                  <a:latin typeface="+mj-ea"/>
                  <a:ea typeface="+mj-ea"/>
                </a:endParaRPr>
              </a:p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由於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與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各自組成兩單位，因此可用兩座標系分別描述，而兩座標系的相對關係可自由改變。</a:t>
                </a:r>
                <a:endParaRPr kumimoji="1" lang="en-US" altLang="zh-TW" sz="1600" dirty="0" smtClean="0">
                  <a:latin typeface="+mj-ea"/>
                  <a:ea typeface="+mj-ea"/>
                </a:endParaRPr>
              </a:p>
              <a:p>
                <a:endParaRPr kumimoji="1" lang="en-US" altLang="zh-TW" sz="1600" dirty="0">
                  <a:latin typeface="+mj-ea"/>
                  <a:ea typeface="+mj-ea"/>
                </a:endParaRPr>
              </a:p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定位流程上，各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透過光通訊技術進行編碼，透過光傳遞至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，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再進行解碼以獲得各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對各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的電流表格，進而以此資訊計算定位。</a:t>
                </a:r>
                <a:endParaRPr kumimoji="1" lang="zh-TW" altLang="en-US" sz="16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034664"/>
                <a:ext cx="3979863" cy="2800767"/>
              </a:xfrm>
              <a:prstGeom prst="rect">
                <a:avLst/>
              </a:prstGeom>
              <a:blipFill rotWithShape="0">
                <a:blip r:embed="rId3"/>
                <a:stretch>
                  <a:fillRect l="-766" t="-871" b="-17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群組 8"/>
          <p:cNvGrpSpPr/>
          <p:nvPr/>
        </p:nvGrpSpPr>
        <p:grpSpPr>
          <a:xfrm>
            <a:off x="496424" y="4147227"/>
            <a:ext cx="7886700" cy="2308891"/>
            <a:chOff x="510072" y="993425"/>
            <a:chExt cx="7886700" cy="2308891"/>
          </a:xfrm>
        </p:grpSpPr>
        <p:pic>
          <p:nvPicPr>
            <p:cNvPr id="5" name="內容版面配置區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72" y="993425"/>
              <a:ext cx="7886700" cy="2170392"/>
            </a:xfrm>
            <a:prstGeom prst="rect">
              <a:avLst/>
            </a:prstGeom>
          </p:spPr>
        </p:pic>
        <p:sp>
          <p:nvSpPr>
            <p:cNvPr id="7" name="文字方塊 6"/>
            <p:cNvSpPr txBox="1"/>
            <p:nvPr/>
          </p:nvSpPr>
          <p:spPr>
            <a:xfrm>
              <a:off x="3576443" y="3025317"/>
              <a:ext cx="2264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&lt;LED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與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定位系統流程圖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4785245" y="352481"/>
            <a:ext cx="3330055" cy="3498871"/>
            <a:chOff x="4571999" y="265043"/>
            <a:chExt cx="3330055" cy="349887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9" y="265043"/>
              <a:ext cx="3330055" cy="3296271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5060610" y="3486915"/>
              <a:ext cx="23528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&lt;LED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與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定位系統架構圖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-3036627" y="2771589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TW" altLang="en-US" dirty="0">
                <a:latin typeface="+mj-ea"/>
              </a:rPr>
              <a:t>定義相對位置</a:t>
            </a:r>
            <a:endParaRPr kumimoji="1" lang="en-US" altLang="zh-TW" dirty="0">
              <a:latin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>
                <a:latin typeface="+mj-ea"/>
              </a:rPr>
              <a:t>LED</a:t>
            </a:r>
            <a:r>
              <a:rPr kumimoji="1" lang="zh-TW" altLang="en-US" dirty="0">
                <a:latin typeface="+mj-ea"/>
              </a:rPr>
              <a:t>與</a:t>
            </a:r>
            <a:r>
              <a:rPr kumimoji="1" lang="en-US" altLang="zh-TW" dirty="0">
                <a:latin typeface="+mj-ea"/>
              </a:rPr>
              <a:t>PD</a:t>
            </a:r>
            <a:r>
              <a:rPr kumimoji="1" lang="zh-TW" altLang="en-US" dirty="0">
                <a:latin typeface="+mj-ea"/>
              </a:rPr>
              <a:t>的擺放自由度</a:t>
            </a:r>
            <a:endParaRPr kumimoji="1" lang="en-US" altLang="zh-TW" dirty="0">
              <a:latin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>
                <a:latin typeface="+mj-ea"/>
              </a:rPr>
              <a:t>光通訊</a:t>
            </a:r>
            <a:endParaRPr kumimoji="1" lang="en-US" altLang="zh-TW" dirty="0">
              <a:latin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>
                <a:latin typeface="+mj-ea"/>
              </a:rPr>
              <a:t>光領域常用單位</a:t>
            </a:r>
            <a:endParaRPr kumimoji="1" lang="en-US" altLang="zh-TW" dirty="0">
              <a:latin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>
                <a:latin typeface="+mj-ea"/>
              </a:rPr>
              <a:t>光傳遞模型</a:t>
            </a:r>
            <a:endParaRPr kumimoji="1" lang="en-US" altLang="zh-TW" dirty="0">
              <a:latin typeface="+mj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TW" dirty="0" smtClean="0">
                <a:latin typeface="+mj-ea"/>
              </a:rPr>
              <a:t>LED</a:t>
            </a:r>
            <a:r>
              <a:rPr kumimoji="1" lang="zh-TW" altLang="en-US" dirty="0" smtClean="0">
                <a:latin typeface="+mj-ea"/>
              </a:rPr>
              <a:t>與</a:t>
            </a:r>
            <a:r>
              <a:rPr kumimoji="1" lang="en-US" altLang="zh-TW" dirty="0" smtClean="0">
                <a:latin typeface="+mj-ea"/>
              </a:rPr>
              <a:t>PD</a:t>
            </a:r>
            <a:r>
              <a:rPr kumimoji="1" lang="zh-TW" altLang="en-US" dirty="0" smtClean="0">
                <a:latin typeface="+mj-ea"/>
              </a:rPr>
              <a:t>的定位現況</a:t>
            </a:r>
            <a:endParaRPr lang="zh-TW" altLang="en-US" dirty="0"/>
          </a:p>
        </p:txBody>
      </p:sp>
      <p:sp>
        <p:nvSpPr>
          <p:cNvPr id="13" name="橢圓 12"/>
          <p:cNvSpPr/>
          <p:nvPr/>
        </p:nvSpPr>
        <p:spPr>
          <a:xfrm>
            <a:off x="4953586" y="168422"/>
            <a:ext cx="1965277" cy="2031892"/>
          </a:xfrm>
          <a:prstGeom prst="ellipse">
            <a:avLst/>
          </a:prstGeom>
          <a:solidFill>
            <a:schemeClr val="accent4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216135" y="1923761"/>
            <a:ext cx="1965277" cy="2031892"/>
          </a:xfrm>
          <a:prstGeom prst="ellipse">
            <a:avLst/>
          </a:prstGeom>
          <a:solidFill>
            <a:schemeClr val="accent4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/>
          <p:cNvSpPr/>
          <p:nvPr/>
        </p:nvSpPr>
        <p:spPr>
          <a:xfrm rot="19677258">
            <a:off x="6106992" y="290124"/>
            <a:ext cx="969956" cy="3589649"/>
          </a:xfrm>
          <a:prstGeom prst="ellipse">
            <a:avLst/>
          </a:prstGeom>
          <a:solidFill>
            <a:schemeClr val="accent4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439337" y="4195123"/>
            <a:ext cx="1965277" cy="2031892"/>
          </a:xfrm>
          <a:prstGeom prst="ellipse">
            <a:avLst/>
          </a:prstGeom>
          <a:solidFill>
            <a:schemeClr val="accent4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454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4689063" y="4562619"/>
            <a:ext cx="2057400" cy="216000"/>
          </a:xfrm>
        </p:spPr>
        <p:txBody>
          <a:bodyPr/>
          <a:lstStyle/>
          <a:p>
            <a:fld id="{6D77D3CB-5987-4045-A9DE-313BCFC794E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定位演算法種類</a:t>
            </a:r>
            <a:endParaRPr kumimoji="1"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18713" y="6073720"/>
            <a:ext cx="7767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著重在視覺辨識與幾何方法，使用的硬體技術分別為光電二極體</a:t>
            </a:r>
            <a:r>
              <a:rPr kumimoji="1" lang="en-US" altLang="zh-TW" sz="1600" dirty="0" smtClean="0">
                <a:latin typeface="+mj-ea"/>
                <a:ea typeface="+mj-ea"/>
              </a:rPr>
              <a:t>(PD)</a:t>
            </a:r>
            <a:r>
              <a:rPr kumimoji="1" lang="zh-TW" altLang="en-US" sz="1600" dirty="0" smtClean="0">
                <a:latin typeface="+mj-ea"/>
                <a:ea typeface="+mj-ea"/>
              </a:rPr>
              <a:t>與相機。</a:t>
            </a:r>
            <a:endParaRPr kumimoji="1" lang="zh-TW" altLang="en-US" sz="1600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8712" y="3558804"/>
            <a:ext cx="7987085" cy="25149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18713" y="1003123"/>
            <a:ext cx="7987085" cy="24858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0" name="群組 19"/>
          <p:cNvGrpSpPr/>
          <p:nvPr/>
        </p:nvGrpSpPr>
        <p:grpSpPr>
          <a:xfrm>
            <a:off x="1453996" y="1137612"/>
            <a:ext cx="2241730" cy="2191336"/>
            <a:chOff x="715848" y="3424599"/>
            <a:chExt cx="2241730" cy="2191336"/>
          </a:xfrm>
        </p:grpSpPr>
        <p:sp>
          <p:nvSpPr>
            <p:cNvPr id="9" name="矩形 8"/>
            <p:cNvSpPr/>
            <p:nvPr/>
          </p:nvSpPr>
          <p:spPr>
            <a:xfrm>
              <a:off x="715848" y="3462811"/>
              <a:ext cx="2241730" cy="2153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944792" y="3424599"/>
              <a:ext cx="1892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b="1" dirty="0" smtClean="0">
                  <a:latin typeface="+mj-ea"/>
                  <a:ea typeface="+mj-ea"/>
                </a:rPr>
                <a:t>多點定位</a:t>
              </a:r>
              <a:r>
                <a:rPr kumimoji="1" lang="en-US" altLang="zh-TW" sz="1200" b="1" dirty="0" smtClean="0">
                  <a:latin typeface="+mj-ea"/>
                  <a:ea typeface="+mj-ea"/>
                </a:rPr>
                <a:t> </a:t>
              </a:r>
              <a:r>
                <a:rPr kumimoji="1" lang="en-US" altLang="zh-TW" sz="1200" b="1" dirty="0" err="1" smtClean="0">
                  <a:latin typeface="+mj-ea"/>
                  <a:ea typeface="+mj-ea"/>
                </a:rPr>
                <a:t>Multilateration</a:t>
              </a:r>
              <a:endParaRPr kumimoji="1" lang="zh-TW" altLang="en-US" sz="1200" b="1" dirty="0">
                <a:latin typeface="+mj-ea"/>
                <a:ea typeface="+mj-ea"/>
              </a:endParaRP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89" y="3903573"/>
              <a:ext cx="1420947" cy="1630377"/>
            </a:xfrm>
            <a:prstGeom prst="rect">
              <a:avLst/>
            </a:prstGeom>
          </p:spPr>
        </p:pic>
      </p:grpSp>
      <p:grpSp>
        <p:nvGrpSpPr>
          <p:cNvPr id="22" name="群組 21"/>
          <p:cNvGrpSpPr/>
          <p:nvPr/>
        </p:nvGrpSpPr>
        <p:grpSpPr>
          <a:xfrm>
            <a:off x="3859374" y="1158307"/>
            <a:ext cx="2241730" cy="2170641"/>
            <a:chOff x="3121226" y="3445294"/>
            <a:chExt cx="2241730" cy="2170641"/>
          </a:xfrm>
        </p:grpSpPr>
        <p:sp>
          <p:nvSpPr>
            <p:cNvPr id="21" name="矩形 20"/>
            <p:cNvSpPr/>
            <p:nvPr/>
          </p:nvSpPr>
          <p:spPr>
            <a:xfrm>
              <a:off x="3121226" y="3462811"/>
              <a:ext cx="2241730" cy="2153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3324701" y="3445294"/>
              <a:ext cx="1892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b="1" dirty="0" smtClean="0">
                  <a:latin typeface="+mj-ea"/>
                  <a:ea typeface="+mj-ea"/>
                </a:rPr>
                <a:t>三角定位</a:t>
              </a:r>
              <a:r>
                <a:rPr kumimoji="1" lang="en-US" altLang="zh-TW" sz="1200" b="1" dirty="0" smtClean="0">
                  <a:latin typeface="+mj-ea"/>
                  <a:ea typeface="+mj-ea"/>
                </a:rPr>
                <a:t> </a:t>
              </a:r>
            </a:p>
            <a:p>
              <a:pPr algn="ctr"/>
              <a:r>
                <a:rPr kumimoji="1" lang="en-US" altLang="zh-TW" sz="1200" b="1" dirty="0" smtClean="0">
                  <a:latin typeface="+mj-ea"/>
                  <a:ea typeface="+mj-ea"/>
                </a:rPr>
                <a:t>Triangulation</a:t>
              </a:r>
              <a:endParaRPr kumimoji="1" lang="zh-TW" altLang="en-US" sz="1200" b="1" dirty="0">
                <a:latin typeface="+mj-ea"/>
                <a:ea typeface="+mj-ea"/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455" y="4106832"/>
              <a:ext cx="1878676" cy="1182483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>
            <a:off x="6264752" y="1171569"/>
            <a:ext cx="2241730" cy="2153124"/>
            <a:chOff x="5526604" y="3458556"/>
            <a:chExt cx="2241730" cy="2153124"/>
          </a:xfrm>
        </p:grpSpPr>
        <p:sp>
          <p:nvSpPr>
            <p:cNvPr id="23" name="矩形 22"/>
            <p:cNvSpPr/>
            <p:nvPr/>
          </p:nvSpPr>
          <p:spPr>
            <a:xfrm>
              <a:off x="5526604" y="3458556"/>
              <a:ext cx="2241730" cy="2153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672674" y="3458556"/>
              <a:ext cx="1892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b="1" dirty="0" smtClean="0">
                  <a:latin typeface="+mj-ea"/>
                  <a:ea typeface="+mj-ea"/>
                </a:rPr>
                <a:t>指紋法</a:t>
              </a:r>
              <a:endParaRPr kumimoji="1" lang="en-US" altLang="zh-TW" sz="1200" b="1" dirty="0" smtClean="0">
                <a:latin typeface="+mj-ea"/>
                <a:ea typeface="+mj-ea"/>
              </a:endParaRPr>
            </a:p>
            <a:p>
              <a:pPr algn="ctr"/>
              <a:r>
                <a:rPr kumimoji="1" lang="en-US" altLang="zh-TW" sz="1200" b="1" dirty="0" smtClean="0">
                  <a:latin typeface="+mj-ea"/>
                  <a:ea typeface="+mj-ea"/>
                </a:rPr>
                <a:t>Fingerprinting</a:t>
              </a:r>
              <a:endParaRPr kumimoji="1" lang="zh-TW" altLang="en-US" sz="1200" b="1" dirty="0">
                <a:latin typeface="+mj-ea"/>
                <a:ea typeface="+mj-ea"/>
              </a:endParaRPr>
            </a:p>
          </p:txBody>
        </p:sp>
        <p:graphicFrame>
          <p:nvGraphicFramePr>
            <p:cNvPr id="24" name="資料圖表 23"/>
            <p:cNvGraphicFramePr/>
            <p:nvPr>
              <p:extLst/>
            </p:nvPr>
          </p:nvGraphicFramePr>
          <p:xfrm>
            <a:off x="5672674" y="4232062"/>
            <a:ext cx="2009381" cy="11596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sp>
        <p:nvSpPr>
          <p:cNvPr id="28" name="文字方塊 27"/>
          <p:cNvSpPr txBox="1"/>
          <p:nvPr/>
        </p:nvSpPr>
        <p:spPr>
          <a:xfrm>
            <a:off x="659064" y="1984428"/>
            <a:ext cx="73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b="1" u="sng" smtClean="0">
                <a:latin typeface="+mj-ea"/>
                <a:ea typeface="+mj-ea"/>
              </a:rPr>
              <a:t>環境對單位</a:t>
            </a:r>
            <a:endParaRPr kumimoji="1" lang="zh-TW" altLang="en-US" sz="1400" b="1" u="sng" dirty="0">
              <a:latin typeface="+mj-ea"/>
              <a:ea typeface="+mj-ea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25553" y="4620912"/>
            <a:ext cx="73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b="1" u="sng" dirty="0" smtClean="0">
                <a:latin typeface="+mj-ea"/>
                <a:ea typeface="+mj-ea"/>
              </a:rPr>
              <a:t>單位對單位</a:t>
            </a:r>
            <a:endParaRPr kumimoji="1" lang="zh-TW" altLang="en-US" sz="1400" b="1" u="sng" dirty="0"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904428" y="3657398"/>
            <a:ext cx="3481490" cy="2305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32" name="群組 31"/>
          <p:cNvGrpSpPr/>
          <p:nvPr/>
        </p:nvGrpSpPr>
        <p:grpSpPr>
          <a:xfrm>
            <a:off x="1429222" y="3661653"/>
            <a:ext cx="3114023" cy="2300915"/>
            <a:chOff x="1429222" y="3661653"/>
            <a:chExt cx="3114023" cy="2300915"/>
          </a:xfrm>
        </p:grpSpPr>
        <p:sp>
          <p:nvSpPr>
            <p:cNvPr id="31" name="矩形 30"/>
            <p:cNvSpPr/>
            <p:nvPr/>
          </p:nvSpPr>
          <p:spPr>
            <a:xfrm>
              <a:off x="1429222" y="3661653"/>
              <a:ext cx="3114023" cy="2300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048720" y="3705346"/>
              <a:ext cx="18921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200" b="1" dirty="0" smtClean="0">
                  <a:latin typeface="+mj-ea"/>
                  <a:ea typeface="+mj-ea"/>
                </a:rPr>
                <a:t>視覺辨識（相機）</a:t>
              </a:r>
              <a:endParaRPr kumimoji="1" lang="zh-TW" altLang="en-US" sz="1200" b="1" dirty="0">
                <a:latin typeface="+mj-ea"/>
                <a:ea typeface="+mj-ea"/>
              </a:endParaRPr>
            </a:p>
          </p:txBody>
        </p:sp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04"/>
            <a:stretch/>
          </p:blipFill>
          <p:spPr>
            <a:xfrm>
              <a:off x="1453996" y="4258536"/>
              <a:ext cx="3058228" cy="1141769"/>
            </a:xfrm>
            <a:prstGeom prst="rect">
              <a:avLst/>
            </a:prstGeom>
          </p:spPr>
        </p:pic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289" y="3864943"/>
            <a:ext cx="2183820" cy="209762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840429" y="3654917"/>
            <a:ext cx="1892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200" b="1" dirty="0" smtClean="0">
                <a:latin typeface="+mj-ea"/>
                <a:ea typeface="+mj-ea"/>
              </a:rPr>
              <a:t>幾何方法（</a:t>
            </a:r>
            <a:r>
              <a:rPr kumimoji="1" lang="en-US" altLang="zh-TW" sz="1200" b="1" dirty="0" smtClean="0">
                <a:latin typeface="+mj-ea"/>
                <a:ea typeface="+mj-ea"/>
              </a:rPr>
              <a:t>PD</a:t>
            </a:r>
            <a:r>
              <a:rPr kumimoji="1" lang="zh-TW" altLang="en-US" sz="1200" b="1" dirty="0" smtClean="0">
                <a:latin typeface="+mj-ea"/>
                <a:ea typeface="+mj-ea"/>
              </a:rPr>
              <a:t>）</a:t>
            </a:r>
            <a:endParaRPr kumimoji="1" lang="zh-TW" altLang="en-US" sz="1200" b="1" dirty="0">
              <a:latin typeface="+mj-ea"/>
              <a:ea typeface="+mj-ea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107646" y="4211354"/>
            <a:ext cx="1139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 smtClean="0">
                <a:latin typeface="+mj-ea"/>
                <a:ea typeface="+mj-ea"/>
              </a:rPr>
              <a:t>PD</a:t>
            </a:r>
            <a:r>
              <a:rPr kumimoji="1" lang="zh-TW" altLang="en-US" sz="1200" dirty="0" smtClean="0">
                <a:latin typeface="+mj-ea"/>
                <a:ea typeface="+mj-ea"/>
              </a:rPr>
              <a:t>訊號強度與距離、角度皆有關，利用幾何關係計算相對位置。</a:t>
            </a:r>
            <a:endParaRPr kumimoji="1" lang="zh-TW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017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光傳播模型</a:t>
            </a:r>
            <a:endParaRPr kumimoji="1"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7" y="1575906"/>
            <a:ext cx="2213736" cy="2198255"/>
          </a:xfrm>
        </p:spPr>
      </p:pic>
      <p:sp>
        <p:nvSpPr>
          <p:cNvPr id="16" name="圓角矩形圖說文字 15"/>
          <p:cNvSpPr/>
          <p:nvPr/>
        </p:nvSpPr>
        <p:spPr>
          <a:xfrm>
            <a:off x="3533927" y="1510274"/>
            <a:ext cx="5148943" cy="896448"/>
          </a:xfrm>
          <a:prstGeom prst="wedgeRoundRectCallout">
            <a:avLst>
              <a:gd name="adj1" fmla="val -68190"/>
              <a:gd name="adj2" fmla="val 28736"/>
              <a:gd name="adj3" fmla="val 16667"/>
            </a:avLst>
          </a:prstGeom>
          <a:noFill/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3533927" y="2535603"/>
            <a:ext cx="5148943" cy="1336583"/>
          </a:xfrm>
          <a:prstGeom prst="wedgeRoundRectCallout">
            <a:avLst>
              <a:gd name="adj1" fmla="val -95106"/>
              <a:gd name="adj2" fmla="val 12979"/>
              <a:gd name="adj3" fmla="val 16667"/>
            </a:avLst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998379" y="2316264"/>
            <a:ext cx="542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距離</a:t>
            </a:r>
            <a:endParaRPr kumimoji="1"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540773" y="2593263"/>
            <a:ext cx="2064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出射角</a:t>
            </a:r>
            <a:endParaRPr kumimoji="1"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91286" y="2870262"/>
            <a:ext cx="754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入射角</a:t>
            </a:r>
            <a:endParaRPr kumimoji="1"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4023838" y="2580553"/>
            <a:ext cx="3956338" cy="1291633"/>
            <a:chOff x="3463135" y="3796885"/>
            <a:chExt cx="3956338" cy="1291633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828" y="4160919"/>
              <a:ext cx="3141645" cy="796794"/>
            </a:xfrm>
            <a:prstGeom prst="rect">
              <a:avLst/>
            </a:prstGeom>
          </p:spPr>
        </p:pic>
        <p:sp>
          <p:nvSpPr>
            <p:cNvPr id="19" name="文字方塊 18"/>
            <p:cNvSpPr txBox="1"/>
            <p:nvPr/>
          </p:nvSpPr>
          <p:spPr>
            <a:xfrm>
              <a:off x="5056395" y="4826908"/>
              <a:ext cx="20641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飽和電流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463135" y="4399935"/>
              <a:ext cx="10232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輸出電流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996439" y="3796885"/>
              <a:ext cx="20641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響應率</a:t>
              </a:r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Responsivity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327405" y="4000019"/>
              <a:ext cx="76106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有效面積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27" name="直線接點 26"/>
            <p:cNvCxnSpPr/>
            <p:nvPr/>
          </p:nvCxnSpPr>
          <p:spPr>
            <a:xfrm flipH="1">
              <a:off x="5034849" y="4007985"/>
              <a:ext cx="100585" cy="2536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 flipH="1">
              <a:off x="5245385" y="4134807"/>
              <a:ext cx="123569" cy="1347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 flipH="1" flipV="1">
              <a:off x="4952562" y="4805009"/>
              <a:ext cx="141437" cy="15270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6325540" y="4015679"/>
              <a:ext cx="106600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朗博次方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36" name="直線接點 35"/>
            <p:cNvCxnSpPr/>
            <p:nvPr/>
          </p:nvCxnSpPr>
          <p:spPr>
            <a:xfrm flipH="1">
              <a:off x="6243520" y="4150467"/>
              <a:ext cx="123569" cy="1347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4001755" y="1575906"/>
            <a:ext cx="3899382" cy="803344"/>
            <a:chOff x="3255087" y="190081"/>
            <a:chExt cx="3899382" cy="803344"/>
          </a:xfrm>
        </p:grpSpPr>
        <p:grpSp>
          <p:nvGrpSpPr>
            <p:cNvPr id="43" name="群組 42"/>
            <p:cNvGrpSpPr/>
            <p:nvPr/>
          </p:nvGrpSpPr>
          <p:grpSpPr>
            <a:xfrm>
              <a:off x="4164402" y="190081"/>
              <a:ext cx="2990067" cy="803344"/>
              <a:chOff x="4164402" y="190081"/>
              <a:chExt cx="2990067" cy="803344"/>
            </a:xfrm>
          </p:grpSpPr>
          <p:pic>
            <p:nvPicPr>
              <p:cNvPr id="17" name="圖片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402" y="410863"/>
                <a:ext cx="1988747" cy="582562"/>
              </a:xfrm>
              <a:prstGeom prst="rect">
                <a:avLst/>
              </a:prstGeom>
            </p:spPr>
          </p:pic>
          <p:sp>
            <p:nvSpPr>
              <p:cNvPr id="37" name="文字方塊 36"/>
              <p:cNvSpPr txBox="1"/>
              <p:nvPr/>
            </p:nvSpPr>
            <p:spPr>
              <a:xfrm>
                <a:off x="6088465" y="362649"/>
                <a:ext cx="106600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LED</a:t>
                </a:r>
                <a:r>
                  <a:rPr kumimoji="1" lang="zh-TW" altLang="en-US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朗博次方</a:t>
                </a:r>
                <a:endParaRPr kumimoji="1" lang="zh-TW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38" name="直線接點 37"/>
              <p:cNvCxnSpPr/>
              <p:nvPr/>
            </p:nvCxnSpPr>
            <p:spPr>
              <a:xfrm flipH="1">
                <a:off x="6006445" y="497437"/>
                <a:ext cx="123569" cy="1347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字方塊 38"/>
              <p:cNvSpPr txBox="1"/>
              <p:nvPr/>
            </p:nvSpPr>
            <p:spPr>
              <a:xfrm>
                <a:off x="4943948" y="190081"/>
                <a:ext cx="112138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LED</a:t>
                </a:r>
                <a:r>
                  <a:rPr kumimoji="1" lang="zh-TW" altLang="en-US" sz="10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rPr>
                  <a:t>總輻射通量</a:t>
                </a:r>
                <a:endParaRPr kumimoji="1" lang="zh-TW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40" name="直線接點 39"/>
              <p:cNvCxnSpPr/>
              <p:nvPr/>
            </p:nvCxnSpPr>
            <p:spPr>
              <a:xfrm flipH="1">
                <a:off x="4846258" y="398347"/>
                <a:ext cx="188591" cy="25931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文字方塊 44"/>
            <p:cNvSpPr txBox="1"/>
            <p:nvPr/>
          </p:nvSpPr>
          <p:spPr>
            <a:xfrm>
              <a:off x="3255087" y="616565"/>
              <a:ext cx="11213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LED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輻射強度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592116" y="1026479"/>
                <a:ext cx="78866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sz="1600" dirty="0" smtClean="0">
                    <a:latin typeface="+mj-ea"/>
                    <a:ea typeface="+mj-ea"/>
                  </a:rPr>
                  <a:t>光傳播模型的變數為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與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之間的幾何關係：距離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  <a:ea typeface="+mj-ea"/>
                      </a:rPr>
                      <m:t>𝐷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、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出射角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</a:rPr>
                      <m:t>𝜃</m:t>
                    </m:r>
                    <m:r>
                      <a:rPr kumimoji="1" lang="en-US" altLang="zh-TW" sz="1600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、</a:t>
                </a:r>
                <a:r>
                  <a:rPr kumimoji="1" lang="en-US" altLang="zh-TW" sz="1600" dirty="0" smtClean="0">
                    <a:latin typeface="+mj-ea"/>
                    <a:ea typeface="+mj-ea"/>
                  </a:rPr>
                  <a:t>PD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入射角</a:t>
                </a:r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charset="0"/>
                      </a:rPr>
                      <m:t>𝜙</m:t>
                    </m:r>
                  </m:oMath>
                </a14:m>
                <a:endParaRPr kumimoji="1" lang="en-US" altLang="zh-TW" sz="1600" dirty="0" smtClean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16" y="1026479"/>
                <a:ext cx="7886699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386" t="-85714" b="-1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內容版面配置區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>
          <a:xfrm>
            <a:off x="-274159" y="3985035"/>
            <a:ext cx="3629863" cy="2472916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676731" y="1395229"/>
            <a:ext cx="1907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1600" b="1" u="sng" dirty="0" smtClean="0">
                <a:latin typeface="+mj-ea"/>
                <a:ea typeface="+mj-ea"/>
              </a:rPr>
              <a:t>1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個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LED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對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1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個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PD</a:t>
            </a:r>
          </a:p>
        </p:txBody>
      </p:sp>
      <p:sp>
        <p:nvSpPr>
          <p:cNvPr id="51" name="矩形 50"/>
          <p:cNvSpPr/>
          <p:nvPr/>
        </p:nvSpPr>
        <p:spPr>
          <a:xfrm>
            <a:off x="691286" y="3919132"/>
            <a:ext cx="1907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1600" b="1" u="sng" dirty="0">
                <a:latin typeface="+mj-ea"/>
                <a:ea typeface="+mj-ea"/>
              </a:rPr>
              <a:t>L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個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LED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對</a:t>
            </a:r>
            <a:r>
              <a:rPr kumimoji="1" lang="en-US" altLang="zh-TW" sz="1600" b="1" u="sng" dirty="0">
                <a:latin typeface="+mj-ea"/>
                <a:ea typeface="+mj-ea"/>
              </a:rPr>
              <a:t>P</a:t>
            </a:r>
            <a:r>
              <a:rPr kumimoji="1" lang="zh-TW" altLang="en-US" sz="1600" b="1" u="sng" dirty="0" smtClean="0">
                <a:latin typeface="+mj-ea"/>
                <a:ea typeface="+mj-ea"/>
              </a:rPr>
              <a:t>個</a:t>
            </a:r>
            <a:r>
              <a:rPr kumimoji="1" lang="en-US" altLang="zh-TW" sz="1600" b="1" u="sng" dirty="0" smtClean="0">
                <a:latin typeface="+mj-ea"/>
                <a:ea typeface="+mj-ea"/>
              </a:rPr>
              <a:t>PD</a:t>
            </a:r>
          </a:p>
        </p:txBody>
      </p:sp>
      <p:grpSp>
        <p:nvGrpSpPr>
          <p:cNvPr id="56" name="群組 55"/>
          <p:cNvGrpSpPr/>
          <p:nvPr/>
        </p:nvGrpSpPr>
        <p:grpSpPr>
          <a:xfrm>
            <a:off x="3604912" y="4733627"/>
            <a:ext cx="3748065" cy="844796"/>
            <a:chOff x="3559940" y="4706412"/>
            <a:chExt cx="4427860" cy="998019"/>
          </a:xfrm>
        </p:grpSpPr>
        <p:grpSp>
          <p:nvGrpSpPr>
            <p:cNvPr id="55" name="群組 54"/>
            <p:cNvGrpSpPr/>
            <p:nvPr/>
          </p:nvGrpSpPr>
          <p:grpSpPr>
            <a:xfrm>
              <a:off x="3624375" y="5069389"/>
              <a:ext cx="4363425" cy="635042"/>
              <a:chOff x="3058812" y="5069389"/>
              <a:chExt cx="6108399" cy="889000"/>
            </a:xfrm>
          </p:grpSpPr>
          <p:pic>
            <p:nvPicPr>
              <p:cNvPr id="52" name="圖片 5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2611" y="5069389"/>
                <a:ext cx="5054600" cy="889000"/>
              </a:xfrm>
              <a:prstGeom prst="rect">
                <a:avLst/>
              </a:prstGeom>
            </p:spPr>
          </p:pic>
          <p:pic>
            <p:nvPicPr>
              <p:cNvPr id="53" name="圖片 5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8812" y="5154446"/>
                <a:ext cx="1092200" cy="647700"/>
              </a:xfrm>
              <a:prstGeom prst="rect">
                <a:avLst/>
              </a:prstGeom>
            </p:spPr>
          </p:pic>
        </p:grpSp>
        <p:pic>
          <p:nvPicPr>
            <p:cNvPr id="54" name="圖片 5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940" y="4706412"/>
              <a:ext cx="1089086" cy="325100"/>
            </a:xfrm>
            <a:prstGeom prst="rect">
              <a:avLst/>
            </a:prstGeom>
          </p:spPr>
        </p:pic>
      </p:grpSp>
      <p:sp>
        <p:nvSpPr>
          <p:cNvPr id="57" name="矩形 56"/>
          <p:cNvSpPr/>
          <p:nvPr/>
        </p:nvSpPr>
        <p:spPr>
          <a:xfrm>
            <a:off x="6927792" y="5149028"/>
            <a:ext cx="291155" cy="333527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矩形 57"/>
          <p:cNvSpPr/>
          <p:nvPr/>
        </p:nvSpPr>
        <p:spPr>
          <a:xfrm>
            <a:off x="5047095" y="5092308"/>
            <a:ext cx="291155" cy="223483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945246" y="5289025"/>
            <a:ext cx="291155" cy="268773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263775" y="3076879"/>
            <a:ext cx="664017" cy="239303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687683" y="3200410"/>
            <a:ext cx="200426" cy="147247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6317158" y="2024641"/>
            <a:ext cx="664017" cy="239303"/>
          </a:xfrm>
          <a:prstGeom prst="rect">
            <a:avLst/>
          </a:prstGeom>
          <a:solidFill>
            <a:schemeClr val="accent4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402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736600" y="1332360"/>
                <a:ext cx="7886700" cy="2753057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kumimoji="1" lang="zh-TW" altLang="en-US" sz="1600" dirty="0">
                    <a:solidFill>
                      <a:prstClr val="black"/>
                    </a:solidFill>
                    <a:latin typeface="微軟正黑體"/>
                  </a:rPr>
                  <a:t>次系統規格包含：</a:t>
                </a:r>
                <a:endParaRPr kumimoji="1" lang="en-US" altLang="zh-TW" sz="1600" dirty="0">
                  <a:solidFill>
                    <a:prstClr val="black"/>
                  </a:solidFill>
                  <a:latin typeface="微軟正黑體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1" lang="zh-TW" altLang="en-US" sz="1600" dirty="0">
                    <a:solidFill>
                      <a:prstClr val="black"/>
                    </a:solidFill>
                  </a:rPr>
                  <a:t>硬體</a:t>
                </a:r>
                <a:r>
                  <a:rPr kumimoji="1" lang="zh-TW" altLang="en-US" sz="1600" dirty="0" smtClean="0">
                    <a:solidFill>
                      <a:prstClr val="black"/>
                    </a:solidFill>
                  </a:rPr>
                  <a:t>數量</a:t>
                </a:r>
                <a:endParaRPr kumimoji="1" lang="en-US" altLang="zh-TW" sz="1600" dirty="0" smtClean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  <a:spcBef>
                    <a:spcPts val="0"/>
                  </a:spcBef>
                </a:pPr>
                <a:r>
                  <a:rPr kumimoji="1" lang="zh-TW" altLang="en-US" sz="1600" dirty="0" smtClean="0">
                    <a:solidFill>
                      <a:prstClr val="black"/>
                    </a:solidFill>
                  </a:rPr>
                  <a:t>硬體</a:t>
                </a:r>
                <a:r>
                  <a:rPr kumimoji="1" lang="zh-TW" altLang="en-US" sz="1600" dirty="0">
                    <a:solidFill>
                      <a:prstClr val="black"/>
                    </a:solidFill>
                  </a:rPr>
                  <a:t>規格</a:t>
                </a:r>
                <a:r>
                  <a:rPr kumimoji="1" lang="zh-TW" altLang="en-US" sz="1600" dirty="0" smtClean="0">
                    <a:solidFill>
                      <a:prstClr val="black"/>
                    </a:solidFill>
                  </a:rPr>
                  <a:t>：以朗</a:t>
                </a:r>
                <a:r>
                  <a:rPr kumimoji="1" lang="zh-TW" altLang="en-US" sz="1600" dirty="0">
                    <a:solidFill>
                      <a:prstClr val="black"/>
                    </a:solidFill>
                  </a:rPr>
                  <a:t>博</a:t>
                </a:r>
                <a:r>
                  <a:rPr kumimoji="1" lang="zh-TW" altLang="en-US" sz="1600" dirty="0" smtClean="0">
                    <a:solidFill>
                      <a:prstClr val="black"/>
                    </a:solidFill>
                  </a:rPr>
                  <a:t>次方作為代表，其餘參數大多可透過調整電路配置改變</a:t>
                </a:r>
                <a:endParaRPr kumimoji="1" lang="en-US" altLang="zh-TW" sz="1600" dirty="0">
                  <a:solidFill>
                    <a:prstClr val="black"/>
                  </a:solidFill>
                  <a:latin typeface="微軟正黑體"/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TW" altLang="en-US" sz="1600" dirty="0" smtClean="0">
                    <a:solidFill>
                      <a:prstClr val="black"/>
                    </a:solidFill>
                  </a:rPr>
                  <a:t>硬體指向：</a:t>
                </a:r>
                <a:r>
                  <a:rPr kumimoji="1" lang="zh-TW" altLang="en-US" sz="1600" dirty="0">
                    <a:solidFill>
                      <a:prstClr val="black"/>
                    </a:solidFill>
                  </a:rPr>
                  <a:t>每個硬體皆包含兩個</a:t>
                </a:r>
                <a:r>
                  <a:rPr kumimoji="1" lang="zh-TW" altLang="en-US" sz="1600" dirty="0" smtClean="0">
                    <a:solidFill>
                      <a:prstClr val="black"/>
                    </a:solidFill>
                  </a:rPr>
                  <a:t>自由度，為方便呈現結果，在分析階段將</a:t>
                </a:r>
                <a:r>
                  <a:rPr lang="zh-TW" altLang="en-US" sz="1600" dirty="0" smtClean="0"/>
                  <a:t>硬體</a:t>
                </a:r>
                <a:r>
                  <a:rPr lang="zh-TW" altLang="en-US" sz="1600" dirty="0"/>
                  <a:t>擺設方法固定為環狀擺法，</a:t>
                </a:r>
                <a:r>
                  <a:rPr lang="zh-TW" altLang="en-US" sz="1600" dirty="0" smtClean="0"/>
                  <a:t>使擺設</a:t>
                </a:r>
                <a:r>
                  <a:rPr lang="zh-TW" altLang="en-US" sz="1600" dirty="0"/>
                  <a:t>變數僅剩一項：</a:t>
                </a:r>
                <a:endParaRPr lang="en-US" altLang="zh-TW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1600" dirty="0" smtClean="0"/>
                  <a:t>LED</a:t>
                </a:r>
                <a:r>
                  <a:rPr lang="zh-TW" altLang="en-US" sz="1600" dirty="0" smtClean="0"/>
                  <a:t>次系統擺法變數：</a:t>
                </a:r>
                <a:r>
                  <a:rPr lang="en-US" altLang="zh-TW" sz="1400" dirty="0" smtClean="0"/>
                  <a:t>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400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1600" i="1">
                            <a:latin typeface="Cambria Math" charset="0"/>
                          </a:rPr>
                          <m:t>𝐿</m:t>
                        </m:r>
                      </m:sup>
                      <m:e>
                        <m:r>
                          <a:rPr lang="en-US" altLang="zh-TW" sz="1600" i="1">
                            <a:latin typeface="Cambria Math" charset="0"/>
                          </a:rPr>
                          <m:t>𝛼</m:t>
                        </m:r>
                      </m:e>
                    </m:sPre>
                  </m:oMath>
                </a14:m>
                <a:endParaRPr lang="en-US" altLang="zh-TW" sz="1600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zh-TW" sz="1600" dirty="0"/>
                  <a:t>PD</a:t>
                </a:r>
                <a:r>
                  <a:rPr lang="zh-TW" altLang="en-US" sz="1600" dirty="0" smtClean="0"/>
                  <a:t>次系統</a:t>
                </a:r>
                <a:r>
                  <a:rPr lang="zh-TW" altLang="en-US" sz="1600" dirty="0"/>
                  <a:t>擺法變數</a:t>
                </a:r>
                <a:r>
                  <a:rPr lang="zh-TW" altLang="en-US" sz="1600" dirty="0" smtClean="0"/>
                  <a:t>：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altLang="zh-TW" sz="1600" i="1">
                            <a:latin typeface="Cambria Math" charset="0"/>
                          </a:rPr>
                        </m:ctrlPr>
                      </m:sPrePr>
                      <m:sub/>
                      <m:sup>
                        <m:r>
                          <a:rPr lang="en-US" altLang="zh-TW" sz="1600" i="1">
                            <a:latin typeface="Cambria Math" charset="0"/>
                          </a:rPr>
                          <m:t>𝑃</m:t>
                        </m:r>
                      </m:sup>
                      <m:e>
                        <m:r>
                          <a:rPr lang="en-US" altLang="zh-TW" i="1">
                            <a:latin typeface="Cambria Math" charset="0"/>
                          </a:rPr>
                          <m:t>𝛼</m:t>
                        </m:r>
                      </m:e>
                    </m:sPre>
                  </m:oMath>
                </a14:m>
                <a:endParaRPr lang="en-US" altLang="zh-TW" sz="1400" dirty="0"/>
              </a:p>
              <a:p>
                <a:pPr lvl="0">
                  <a:lnSpc>
                    <a:spcPct val="150000"/>
                  </a:lnSpc>
                  <a:spcBef>
                    <a:spcPts val="0"/>
                  </a:spcBef>
                </a:pPr>
                <a:endParaRPr kumimoji="1"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600" y="1332360"/>
                <a:ext cx="7886700" cy="2753057"/>
              </a:xfrm>
              <a:blipFill rotWithShape="0">
                <a:blip r:embed="rId2"/>
                <a:stretch>
                  <a:fillRect l="-4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評估次系統規格對系統成效的影響</a:t>
            </a:r>
            <a:endParaRPr kumimoji="1" lang="zh-TW" altLang="en-US" dirty="0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>
          <a:xfrm>
            <a:off x="1001970" y="4300724"/>
            <a:ext cx="2960244" cy="19063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zh-TW" sz="1600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27" y="4085417"/>
            <a:ext cx="2529646" cy="20619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095495" y="6086530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&lt;</a:t>
            </a:r>
            <a:r>
              <a:rPr kumimoji="1"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環狀擺法</a:t>
            </a:r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&gt;</a:t>
            </a:r>
            <a:endParaRPr kumimoji="1" lang="zh-TW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397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40" y="1913813"/>
            <a:ext cx="7821612" cy="4006616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量化系統效能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080155"/>
                <a:ext cx="7803572" cy="107411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1600" b="1" u="sng" dirty="0" smtClean="0"/>
                  <a:t>問題</a:t>
                </a:r>
                <a:r>
                  <a:rPr lang="zh-TW" altLang="en-US" sz="1600" dirty="0" smtClean="0"/>
                  <a:t>：</a:t>
                </a:r>
                <a:r>
                  <a:rPr lang="zh-TW" altLang="en-US" sz="1600" dirty="0"/>
                  <a:t>有些樣本點則無法</a:t>
                </a:r>
                <a:r>
                  <a:rPr lang="zh-TW" altLang="en-US" sz="1600" dirty="0" smtClean="0"/>
                  <a:t>求解，無法直接使用誤差來評估。</a:t>
                </a:r>
                <a:endParaRPr lang="en-US" altLang="zh-TW" sz="1600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1600" b="1" u="sng" dirty="0" smtClean="0"/>
                  <a:t>量化指標</a:t>
                </a:r>
                <a:r>
                  <a:rPr lang="zh-TW" altLang="en-US" sz="1600" dirty="0" smtClean="0"/>
                  <a:t>：</a:t>
                </a:r>
                <a:r>
                  <a:rPr lang="zh-TW" altLang="en-US" sz="1600" b="1" dirty="0" smtClean="0"/>
                  <a:t>誤差於容許範圍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latin typeface="Cambria Math" charset="0"/>
                      </a:rPr>
                      <m:t>𝑻𝒐</m:t>
                    </m:r>
                  </m:oMath>
                </a14:m>
                <a:r>
                  <a:rPr lang="zh-TW" altLang="en-US" sz="1600" b="1" dirty="0" smtClean="0"/>
                  <a:t>的樣本點數量</a:t>
                </a:r>
                <a14:m>
                  <m:oMath xmlns:m="http://schemas.openxmlformats.org/officeDocument/2006/math">
                    <m:r>
                      <a:rPr lang="en-US" altLang="zh-TW" sz="1600" b="1" i="1" smtClean="0">
                        <a:latin typeface="Cambria Math" charset="0"/>
                      </a:rPr>
                      <m:t>𝑵𝒕</m:t>
                    </m:r>
                  </m:oMath>
                </a14:m>
                <a:endParaRPr lang="en-US" altLang="zh-TW" sz="1600" b="1" dirty="0" smtClean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1600" b="1" u="sng" dirty="0" smtClean="0"/>
                  <a:t>量化結果</a:t>
                </a:r>
                <a:r>
                  <a:rPr lang="zh-TW" altLang="en-US" sz="16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charset="0"/>
                      </a:rPr>
                      <m:t>𝑁𝑡</m:t>
                    </m:r>
                    <m:r>
                      <a:rPr lang="en-US" altLang="zh-TW" sz="1600" b="0" i="1" smtClean="0">
                        <a:latin typeface="Cambria Math" charset="0"/>
                      </a:rPr>
                      <m:t>=41496</m:t>
                    </m:r>
                  </m:oMath>
                </a14:m>
                <a:r>
                  <a:rPr lang="zh-TW" altLang="en-US" sz="1600" dirty="0"/>
                  <a:t>（以論文中表</a:t>
                </a:r>
                <a:r>
                  <a:rPr lang="en-US" altLang="zh-TW" sz="1600" dirty="0"/>
                  <a:t>4.16</a:t>
                </a:r>
                <a:r>
                  <a:rPr lang="zh-TW" altLang="en-US" sz="1600" dirty="0"/>
                  <a:t>的參數進行</a:t>
                </a:r>
                <a:r>
                  <a:rPr lang="zh-TW" altLang="en-US" sz="1600" dirty="0" smtClean="0"/>
                  <a:t>模擬，樣本點總數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charset="0"/>
                      </a:rPr>
                      <m:t>𝐾</m:t>
                    </m:r>
                    <m:r>
                      <a:rPr lang="en-US" altLang="zh-TW" sz="1600" b="0" i="1" smtClean="0">
                        <a:latin typeface="Cambria Math" charset="0"/>
                      </a:rPr>
                      <m:t>=61000</m:t>
                    </m:r>
                  </m:oMath>
                </a14:m>
                <a:r>
                  <a:rPr lang="zh-TW" altLang="en-US" sz="1600" dirty="0" smtClean="0"/>
                  <a:t>）</a:t>
                </a:r>
                <a:endParaRPr lang="en-US" altLang="zh-TW" sz="1600" dirty="0"/>
              </a:p>
            </p:txBody>
          </p:sp>
        </mc:Choice>
        <mc:Fallback>
          <p:sp>
            <p:nvSpPr>
              <p:cNvPr id="6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080155"/>
                <a:ext cx="7803572" cy="1074110"/>
              </a:xfrm>
              <a:blipFill rotWithShape="0">
                <a:blip r:embed="rId4"/>
                <a:stretch>
                  <a:fillRect l="-391" t="-2273" b="-79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內容版面配置區 1"/>
              <p:cNvSpPr txBox="1">
                <a:spLocks/>
              </p:cNvSpPr>
              <p:nvPr/>
            </p:nvSpPr>
            <p:spPr>
              <a:xfrm>
                <a:off x="-4876778" y="1914105"/>
                <a:ext cx="4629128" cy="16135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j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zh-TW" altLang="en-US" sz="1600" dirty="0" smtClean="0"/>
                  <a:t>系統設計：</a:t>
                </a:r>
                <a:endParaRPr lang="en-US" altLang="zh-TW" sz="1600" dirty="0" smtClean="0"/>
              </a:p>
              <a:p>
                <a:pPr>
                  <a:lnSpc>
                    <a:spcPct val="100000"/>
                  </a:lnSpc>
                </a:pPr>
                <a:r>
                  <a:rPr lang="zh-TW" altLang="en-US" sz="1600" dirty="0" smtClean="0"/>
                  <a:t>硬體天頂角為</a:t>
                </a:r>
                <a:r>
                  <a:rPr lang="en-US" altLang="zh-TW" sz="1600" dirty="0" smtClean="0"/>
                  <a:t>10</a:t>
                </a:r>
                <a:r>
                  <a:rPr lang="zh-TW" altLang="en-US" sz="1600" dirty="0" smtClean="0"/>
                  <a:t>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zh-TW" sz="1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1600" i="1" smtClean="0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TW" sz="1600" i="1" smtClean="0">
                                <a:latin typeface="Cambria Math" charset="0"/>
                              </a:rPr>
                              <m:t>𝐿</m:t>
                            </m:r>
                          </m:sup>
                        </m:sSup>
                        <m:r>
                          <a:rPr lang="en-US" altLang="zh-TW" sz="160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600" i="1" smtClean="0">
                            <a:latin typeface="Cambria Math" charset="0"/>
                          </a:rPr>
                          <m:t>𝑙</m:t>
                        </m:r>
                      </m:sub>
                    </m:sSub>
                    <m:sSup>
                      <m:sSupPr>
                        <m:ctrlPr>
                          <a:rPr lang="en-US" altLang="zh-TW" sz="1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1600" i="1" smtClean="0">
                            <a:latin typeface="Cambria Math" charset="0"/>
                          </a:rPr>
                          <m:t>=</m:t>
                        </m:r>
                      </m:e>
                      <m:sup>
                        <m:r>
                          <a:rPr lang="en-US" altLang="zh-TW" sz="1600" i="1" smtClean="0">
                            <a:latin typeface="Cambria Math" charset="0"/>
                          </a:rPr>
                          <m:t>𝑃</m:t>
                        </m:r>
                      </m:sup>
                    </m:sSup>
                    <m:sSub>
                      <m:sSubPr>
                        <m:ctrlPr>
                          <a:rPr lang="en-US" altLang="zh-TW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1600" i="1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altLang="zh-TW" sz="160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altLang="zh-TW" sz="160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zh-TW" sz="16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TW" sz="160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altLang="zh-TW" sz="1600" i="1" smtClean="0">
                            <a:latin typeface="Cambria Math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altLang="zh-TW" sz="1600" dirty="0" smtClean="0"/>
              </a:p>
              <a:p>
                <a:pPr>
                  <a:lnSpc>
                    <a:spcPct val="100000"/>
                  </a:lnSpc>
                </a:pPr>
                <a:r>
                  <a:rPr lang="zh-TW" altLang="en-US" sz="1600" dirty="0"/>
                  <a:t>朗博次方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>
                        <a:latin typeface="Cambria Math" charset="0"/>
                      </a:rPr>
                      <m:t>M</m:t>
                    </m:r>
                    <m:r>
                      <a:rPr lang="en-US" altLang="zh-TW" sz="1600" i="1">
                        <a:latin typeface="Cambria Math" charset="0"/>
                      </a:rPr>
                      <m:t>𝑙</m:t>
                    </m:r>
                    <m:r>
                      <a:rPr lang="en-US" altLang="zh-TW" sz="1600" i="1">
                        <a:latin typeface="Cambria Math" charset="0"/>
                      </a:rPr>
                      <m:t>=</m:t>
                    </m:r>
                    <m:r>
                      <a:rPr lang="en-US" altLang="zh-TW" sz="1600" i="1">
                        <a:latin typeface="Cambria Math" charset="0"/>
                      </a:rPr>
                      <m:t>𝑀𝑝</m:t>
                    </m:r>
                    <m:r>
                      <a:rPr lang="en-US" altLang="zh-TW" sz="1600" i="1">
                        <a:latin typeface="Cambria Math" charset="0"/>
                      </a:rPr>
                      <m:t>=1</m:t>
                    </m:r>
                  </m:oMath>
                </a14:m>
                <a:endParaRPr lang="zh-TW" altLang="en-US" sz="1600" dirty="0"/>
              </a:p>
              <a:p>
                <a:pPr>
                  <a:lnSpc>
                    <a:spcPct val="100000"/>
                  </a:lnSpc>
                </a:pPr>
                <a:r>
                  <a:rPr lang="zh-TW" altLang="en-US" sz="1600" dirty="0" smtClean="0"/>
                  <a:t>硬體數量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smtClean="0">
                        <a:latin typeface="Cambria Math" charset="0"/>
                      </a:rPr>
                      <m:t>L</m:t>
                    </m:r>
                    <m:r>
                      <a:rPr lang="en-US" altLang="zh-TW" sz="1600" smtClean="0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1600" smtClean="0">
                        <a:latin typeface="Cambria Math" charset="0"/>
                      </a:rPr>
                      <m:t>P</m:t>
                    </m:r>
                    <m:r>
                      <a:rPr lang="en-US" altLang="zh-TW" sz="1600" i="1">
                        <a:latin typeface="Cambria Math" charset="0"/>
                      </a:rPr>
                      <m:t>=</m:t>
                    </m:r>
                    <m:r>
                      <a:rPr lang="en-US" altLang="zh-TW" sz="1600" i="1" smtClean="0">
                        <a:latin typeface="Cambria Math" charset="0"/>
                      </a:rPr>
                      <m:t>10</m:t>
                    </m:r>
                  </m:oMath>
                </a14:m>
                <a:endParaRPr lang="zh-TW" altLang="en-US" sz="1600" dirty="0"/>
              </a:p>
              <a:p>
                <a:pPr>
                  <a:lnSpc>
                    <a:spcPct val="100000"/>
                  </a:lnSpc>
                </a:pPr>
                <a:endParaRPr lang="zh-TW" altLang="en-US" sz="1600" dirty="0"/>
              </a:p>
            </p:txBody>
          </p:sp>
        </mc:Choice>
        <mc:Fallback xmlns="">
          <p:sp>
            <p:nvSpPr>
              <p:cNvPr id="18" name="內容版面配置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76778" y="1914105"/>
                <a:ext cx="4629128" cy="1613547"/>
              </a:xfrm>
              <a:prstGeom prst="rect">
                <a:avLst/>
              </a:prstGeom>
              <a:blipFill rotWithShape="0">
                <a:blip r:embed="rId5"/>
                <a:stretch>
                  <a:fillRect l="-659" t="-1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群組 39"/>
          <p:cNvGrpSpPr/>
          <p:nvPr/>
        </p:nvGrpSpPr>
        <p:grpSpPr>
          <a:xfrm>
            <a:off x="414338" y="3696421"/>
            <a:ext cx="7847680" cy="2722276"/>
            <a:chOff x="414338" y="3696421"/>
            <a:chExt cx="7847680" cy="2722276"/>
          </a:xfrm>
        </p:grpSpPr>
        <p:cxnSp>
          <p:nvCxnSpPr>
            <p:cNvPr id="10" name="直線箭頭接點 9"/>
            <p:cNvCxnSpPr/>
            <p:nvPr/>
          </p:nvCxnSpPr>
          <p:spPr>
            <a:xfrm flipV="1">
              <a:off x="1174635" y="4367934"/>
              <a:ext cx="360248" cy="1461576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814388" y="5829510"/>
              <a:ext cx="3078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61</a:t>
              </a:r>
              <a:r>
                <a:rPr kumimoji="1" lang="zh-TW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個旋轉姿態皆於容許範圍內</a:t>
              </a:r>
              <a:endPara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21" name="直線箭頭接點 20"/>
            <p:cNvCxnSpPr/>
            <p:nvPr/>
          </p:nvCxnSpPr>
          <p:spPr>
            <a:xfrm flipV="1">
              <a:off x="414338" y="3696421"/>
              <a:ext cx="760297" cy="2543175"/>
            </a:xfrm>
            <a:prstGeom prst="straightConnector1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414338" y="6141698"/>
              <a:ext cx="3078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61</a:t>
              </a:r>
              <a:r>
                <a:rPr kumimoji="1" lang="zh-TW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個旋轉姿態大多難以求解</a:t>
              </a:r>
              <a:endPara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27" name="直線箭頭接點 26"/>
            <p:cNvCxnSpPr/>
            <p:nvPr/>
          </p:nvCxnSpPr>
          <p:spPr>
            <a:xfrm flipV="1">
              <a:off x="5547261" y="4239348"/>
              <a:ext cx="697471" cy="1414461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/>
            <p:cNvCxnSpPr>
              <a:stCxn id="5" idx="2"/>
            </p:cNvCxnSpPr>
            <p:nvPr/>
          </p:nvCxnSpPr>
          <p:spPr>
            <a:xfrm flipV="1">
              <a:off x="4894046" y="4086225"/>
              <a:ext cx="289295" cy="1834204"/>
            </a:xfrm>
            <a:prstGeom prst="straightConnector1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5183341" y="5638668"/>
              <a:ext cx="3078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1000</a:t>
              </a:r>
              <a:r>
                <a:rPr kumimoji="1" lang="zh-TW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個平移樣本皆於容許範圍內</a:t>
              </a:r>
              <a:endPara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4643438" y="5979885"/>
              <a:ext cx="3078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1000</a:t>
              </a:r>
              <a:r>
                <a:rPr kumimoji="1" lang="zh-TW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個平移樣本僅有部分於容許範圍內</a:t>
              </a:r>
              <a:endParaRPr kumimoji="1"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 rot="16200000">
            <a:off x="2671430" y="4046638"/>
            <a:ext cx="290656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latin typeface="+mj-ea"/>
                <a:ea typeface="+mj-ea"/>
              </a:rPr>
              <a:t>61</a:t>
            </a:r>
            <a:r>
              <a:rPr lang="zh-TW" altLang="en-US" sz="1400" dirty="0" smtClean="0">
                <a:latin typeface="+mj-ea"/>
                <a:ea typeface="+mj-ea"/>
              </a:rPr>
              <a:t>個旋轉樣本於容許範圍內的數量</a:t>
            </a:r>
            <a:endParaRPr lang="zh-TW" altLang="en-US" sz="1400" dirty="0">
              <a:latin typeface="+mj-ea"/>
              <a:ea typeface="+mj-ea"/>
            </a:endParaRPr>
          </a:p>
        </p:txBody>
      </p:sp>
      <p:sp>
        <p:nvSpPr>
          <p:cNvPr id="38" name="矩形 37"/>
          <p:cNvSpPr/>
          <p:nvPr/>
        </p:nvSpPr>
        <p:spPr>
          <a:xfrm rot="16200000">
            <a:off x="7197681" y="3932336"/>
            <a:ext cx="290656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latin typeface="+mj-ea"/>
                <a:ea typeface="+mj-ea"/>
              </a:rPr>
              <a:t>61</a:t>
            </a:r>
            <a:r>
              <a:rPr lang="zh-TW" altLang="en-US" sz="1400" dirty="0" smtClean="0">
                <a:latin typeface="+mj-ea"/>
                <a:ea typeface="+mj-ea"/>
              </a:rPr>
              <a:t>個旋轉樣本於容許範圍內的數量</a:t>
            </a:r>
            <a:endParaRPr lang="zh-TW" altLang="en-US" sz="1400" dirty="0">
              <a:latin typeface="+mj-ea"/>
              <a:ea typeface="+mj-ea"/>
            </a:endParaRPr>
          </a:p>
        </p:txBody>
      </p:sp>
      <p:sp>
        <p:nvSpPr>
          <p:cNvPr id="39" name="矩形 38"/>
          <p:cNvSpPr/>
          <p:nvPr/>
        </p:nvSpPr>
        <p:spPr>
          <a:xfrm rot="16200000">
            <a:off x="7102698" y="3958084"/>
            <a:ext cx="311495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TW" sz="1400" dirty="0" smtClean="0">
                <a:latin typeface="+mj-ea"/>
                <a:ea typeface="+mj-ea"/>
              </a:rPr>
              <a:t>1000</a:t>
            </a:r>
            <a:r>
              <a:rPr lang="zh-TW" altLang="en-US" sz="1400" dirty="0" smtClean="0">
                <a:latin typeface="+mj-ea"/>
                <a:ea typeface="+mj-ea"/>
              </a:rPr>
              <a:t>個平移樣本於容許範圍內的數量</a:t>
            </a:r>
            <a:endParaRPr lang="zh-TW" altLang="en-US" sz="1400" dirty="0">
              <a:latin typeface="+mj-ea"/>
              <a:ea typeface="+mj-ea"/>
            </a:endParaRPr>
          </a:p>
        </p:txBody>
      </p:sp>
      <p:sp>
        <p:nvSpPr>
          <p:cNvPr id="41" name="內容版面配置區 1"/>
          <p:cNvSpPr txBox="1">
            <a:spLocks/>
          </p:cNvSpPr>
          <p:nvPr/>
        </p:nvSpPr>
        <p:spPr>
          <a:xfrm>
            <a:off x="702715" y="5998876"/>
            <a:ext cx="7803572" cy="435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b="1" u="sng" smtClean="0"/>
              <a:t>成果</a:t>
            </a:r>
            <a:r>
              <a:rPr lang="zh-TW" altLang="en-US" sz="1600" smtClean="0"/>
              <a:t>：可以由這個圖觀察該系統在不同位置與姿態的定位成效。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64174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朗博次方的影響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45025"/>
                <a:ext cx="2672421" cy="59965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zh-TW" altLang="en-US" sz="1600" dirty="0" smtClean="0"/>
                  <a:t>改變次系統規格的朗博次方，將量化指標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charset="0"/>
                      </a:rPr>
                      <m:t>𝑁𝑡</m:t>
                    </m:r>
                  </m:oMath>
                </a14:m>
                <a:r>
                  <a:rPr lang="zh-TW" altLang="en-US" sz="1600" dirty="0" smtClean="0"/>
                  <a:t>的值呈現於圖中。</a:t>
                </a:r>
                <a:endParaRPr lang="en-US" altLang="zh-TW" sz="1600" dirty="0" smtClean="0"/>
              </a:p>
            </p:txBody>
          </p:sp>
        </mc:Choice>
        <mc:Fallback xmlns="">
          <p:sp>
            <p:nvSpPr>
              <p:cNvPr id="7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45025"/>
                <a:ext cx="2672421" cy="599650"/>
              </a:xfrm>
              <a:blipFill rotWithShape="0">
                <a:blip r:embed="rId3"/>
                <a:stretch>
                  <a:fillRect l="-1139" t="-4040" r="-6834" b="-484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內容版面配置區 1"/>
          <p:cNvSpPr txBox="1">
            <a:spLocks/>
          </p:cNvSpPr>
          <p:nvPr/>
        </p:nvSpPr>
        <p:spPr>
          <a:xfrm>
            <a:off x="628650" y="4029288"/>
            <a:ext cx="2506436" cy="599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在此樣本空間中，朗博次方越小使系統成效越好。</a:t>
            </a:r>
            <a:endParaRPr lang="en-US" altLang="zh-TW" sz="16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TW" altLang="en-US" sz="1600" dirty="0" smtClean="0"/>
              <a:t>除此之外，提升硬體數量也能改善系統成效。</a:t>
            </a:r>
            <a:endParaRPr lang="en-US" altLang="zh-TW" sz="16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zh-TW" altLang="en-US" sz="1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9"/>
          <a:stretch/>
        </p:blipFill>
        <p:spPr>
          <a:xfrm>
            <a:off x="3458233" y="788718"/>
            <a:ext cx="5390002" cy="513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77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25260"/>
                <a:ext cx="7886700" cy="1732240"/>
              </a:xfrm>
            </p:spPr>
            <p:txBody>
              <a:bodyPr>
                <a:normAutofit/>
              </a:bodyPr>
              <a:lstStyle/>
              <a:p>
                <a:r>
                  <a:rPr kumimoji="1" lang="zh-TW" altLang="en-US" dirty="0" smtClean="0"/>
                  <a:t>多重路徑影響（</a:t>
                </a:r>
                <a:r>
                  <a:rPr kumimoji="1" lang="en-US" altLang="zh-TW" dirty="0" smtClean="0"/>
                  <a:t>Multipath Effect</a:t>
                </a:r>
                <a:r>
                  <a:rPr kumimoji="1" lang="zh-TW" altLang="en-US" dirty="0" smtClean="0"/>
                  <a:t>）模擬中僅以增益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charset="0"/>
                      </a:rPr>
                      <m:t>𝐺𝑚</m:t>
                    </m:r>
                  </m:oMath>
                </a14:m>
                <a:r>
                  <a:rPr kumimoji="1" lang="zh-TW" altLang="en-US" dirty="0" smtClean="0"/>
                  <a:t>模擬</a:t>
                </a:r>
                <a:endParaRPr kumimoji="1" lang="en-US" altLang="zh-TW" dirty="0" smtClean="0"/>
              </a:p>
              <a:p>
                <a:r>
                  <a:rPr kumimoji="1" lang="zh-TW" altLang="en-US" dirty="0" smtClean="0"/>
                  <a:t>無法考量「光通訊」中的誤差</a:t>
                </a:r>
                <a:endParaRPr kumimoji="1" lang="en-US" altLang="zh-TW" dirty="0" smtClean="0"/>
              </a:p>
              <a:p>
                <a:r>
                  <a:rPr kumimoji="1" lang="zh-TW" altLang="en-US" dirty="0" smtClean="0"/>
                  <a:t>模擬硬體表現的參數由直接規格表取得</a:t>
                </a:r>
                <a:endParaRPr kumimoji="1" lang="en-US" altLang="zh-TW" dirty="0" smtClean="0"/>
              </a:p>
              <a:p>
                <a:r>
                  <a:rPr kumimoji="1" lang="zh-TW" altLang="en-US" dirty="0" smtClean="0"/>
                  <a:t>硬體實際不可能都擺設於原點（參考圖</a:t>
                </a:r>
                <a:r>
                  <a:rPr kumimoji="1" lang="en-US" altLang="zh-TW" dirty="0" smtClean="0"/>
                  <a:t>2.21</a:t>
                </a:r>
                <a:r>
                  <a:rPr kumimoji="1" lang="zh-TW" altLang="en-US" dirty="0" smtClean="0"/>
                  <a:t>）</a:t>
                </a:r>
                <a:endParaRPr kumimoji="1" lang="en-US" altLang="zh-TW" dirty="0" smtClean="0"/>
              </a:p>
              <a:p>
                <a:endParaRPr kumimoji="1" lang="zh-TW" altLang="en-US" dirty="0"/>
              </a:p>
            </p:txBody>
          </p:sp>
        </mc:Choice>
        <mc:Fallback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25260"/>
                <a:ext cx="7886700" cy="1732240"/>
              </a:xfrm>
              <a:blipFill rotWithShape="0">
                <a:blip r:embed="rId2"/>
                <a:stretch>
                  <a:fillRect l="-696" t="-38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 smtClean="0"/>
              <a:t>模擬誤差可能來源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265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5" name="內容版面配置區 1"/>
          <p:cNvSpPr txBox="1">
            <a:spLocks/>
          </p:cNvSpPr>
          <p:nvPr/>
        </p:nvSpPr>
        <p:spPr>
          <a:xfrm>
            <a:off x="628650" y="1167573"/>
            <a:ext cx="7886700" cy="589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 smtClean="0"/>
              <a:t>考慮不同</a:t>
            </a:r>
            <a:r>
              <a:rPr kumimoji="1" lang="zh-TW" altLang="en-US" smtClean="0"/>
              <a:t>系統組成，例如變成多點對多點的定位</a:t>
            </a:r>
            <a:endParaRPr kumimoji="1" lang="zh-TW" altLang="en-US" dirty="0"/>
          </a:p>
        </p:txBody>
      </p:sp>
      <p:sp>
        <p:nvSpPr>
          <p:cNvPr id="6" name="標題 3"/>
          <p:cNvSpPr txBox="1">
            <a:spLocks/>
          </p:cNvSpPr>
          <p:nvPr/>
        </p:nvSpPr>
        <p:spPr>
          <a:xfrm>
            <a:off x="628650" y="558590"/>
            <a:ext cx="7886700" cy="409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TW" altLang="en-US" dirty="0" smtClean="0"/>
              <a:t>提升精度的方法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900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室內定位分類</a:t>
            </a:r>
            <a:endParaRPr kumimoji="1"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-3682093" y="1432341"/>
            <a:ext cx="3043237" cy="1693895"/>
            <a:chOff x="6729413" y="1077880"/>
            <a:chExt cx="3043237" cy="1693895"/>
          </a:xfrm>
        </p:grpSpPr>
        <p:sp>
          <p:nvSpPr>
            <p:cNvPr id="5" name="矩形 4"/>
            <p:cNvSpPr/>
            <p:nvPr/>
          </p:nvSpPr>
          <p:spPr>
            <a:xfrm>
              <a:off x="6729413" y="1077880"/>
              <a:ext cx="3043237" cy="169389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kumimoji="1" lang="en-US" altLang="zh-TW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pPr algn="ctr"/>
              <a:r>
                <a:rPr kumimoji="1" lang="zh-TW" altLang="en-US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室內定位系統</a:t>
              </a:r>
              <a:endPara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957156" y="1831976"/>
              <a:ext cx="1038796" cy="7303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47625"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量測者</a:t>
              </a:r>
              <a:endParaRPr kumimoji="1" lang="en-US" altLang="zh-TW" sz="14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pPr algn="ctr"/>
              <a:r>
                <a:rPr kumimoji="1" lang="zh-TW" altLang="en-US" sz="14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次系統</a:t>
              </a:r>
              <a:endPara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459825" y="1831976"/>
              <a:ext cx="1038796" cy="7303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47625">
              <a:noFill/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14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目標物</a:t>
              </a:r>
              <a:endParaRPr kumimoji="1" lang="en-US" altLang="zh-TW" sz="1400" dirty="0" smtClean="0">
                <a:latin typeface="Microsoft JhengHei" charset="-120"/>
                <a:ea typeface="Microsoft JhengHei" charset="-120"/>
                <a:cs typeface="Microsoft JhengHei" charset="-120"/>
              </a:endParaRPr>
            </a:p>
            <a:p>
              <a:pPr algn="ctr"/>
              <a:r>
                <a:rPr kumimoji="1" lang="zh-TW" altLang="en-US" sz="1400" dirty="0" smtClean="0">
                  <a:latin typeface="Microsoft JhengHei" charset="-120"/>
                  <a:ea typeface="Microsoft JhengHei" charset="-120"/>
                  <a:cs typeface="Microsoft JhengHei" charset="-120"/>
                </a:rPr>
                <a:t>次系統</a:t>
              </a:r>
              <a:endPara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endParaRPr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251549" y="-653084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latin typeface="+mj-ea"/>
                <a:ea typeface="+mj-ea"/>
              </a:rPr>
              <a:t>室內定位系統分為兩個次系統：量測者次系統與目標物次系統，定位流程如下：</a:t>
            </a:r>
            <a:endParaRPr kumimoji="1" lang="zh-TW" altLang="en-US" dirty="0">
              <a:latin typeface="+mj-ea"/>
              <a:ea typeface="+mj-ea"/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304035"/>
              </p:ext>
            </p:extLst>
          </p:nvPr>
        </p:nvGraphicFramePr>
        <p:xfrm>
          <a:off x="628650" y="3542331"/>
          <a:ext cx="528066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/>
                <a:gridCol w="2011680"/>
                <a:gridCol w="19773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硬體選項</a:t>
                      </a:r>
                      <a:endParaRPr lang="zh-TW" altLang="en-US" sz="1600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PD(Photodiode)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影像感測器</a:t>
                      </a:r>
                      <a:endParaRPr lang="zh-TW" altLang="en-US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成本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較低</a:t>
                      </a:r>
                      <a:endParaRPr lang="zh-TW" altLang="en-US" sz="1400" b="1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較高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精度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較低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較高</a:t>
                      </a:r>
                      <a:endParaRPr lang="zh-TW" altLang="en-US" sz="1400" b="1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演算法複雜度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較低</a:t>
                      </a:r>
                      <a:endParaRPr lang="zh-TW" altLang="en-US" sz="1400" b="1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較高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辨識</a:t>
                      </a:r>
                      <a:r>
                        <a:rPr lang="en-US" altLang="zh-TW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ID</a:t>
                      </a:r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方法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光通訊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視覺辨識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定位演算法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幾何方法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PnP</a:t>
                      </a:r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演算法</a:t>
                      </a:r>
                      <a:r>
                        <a:rPr lang="en-US" altLang="zh-TW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[12]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目標物大小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LED</a:t>
                      </a:r>
                      <a:r>
                        <a:rPr lang="zh-TW" altLang="en-US" sz="1400" b="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與</a:t>
                      </a:r>
                      <a:r>
                        <a:rPr lang="en-US" altLang="zh-TW" sz="1400" b="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PD</a:t>
                      </a:r>
                      <a:r>
                        <a:rPr lang="zh-TW" altLang="en-US" sz="1400" b="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體積小</a:t>
                      </a:r>
                      <a:endParaRPr lang="zh-TW" altLang="en-US" sz="1400" b="1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辨識標誌需足夠大</a:t>
                      </a:r>
                      <a:endParaRPr lang="zh-TW" altLang="en-US" sz="140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1" name="表格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877462"/>
              </p:ext>
            </p:extLst>
          </p:nvPr>
        </p:nvGraphicFramePr>
        <p:xfrm>
          <a:off x="628650" y="1157219"/>
          <a:ext cx="8030158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870"/>
                <a:gridCol w="2480310"/>
                <a:gridCol w="43039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演算法種類</a:t>
                      </a:r>
                      <a:endParaRPr lang="zh-TW" altLang="en-US" sz="1600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單點對單點的定位</a:t>
                      </a:r>
                      <a:endParaRPr lang="zh-TW" altLang="en-US" b="1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環境對單點的定位</a:t>
                      </a:r>
                      <a:endParaRPr lang="zh-TW" altLang="en-US" b="1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定位方法</a:t>
                      </a:r>
                      <a:endParaRPr lang="zh-TW" altLang="en-US" sz="1400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僅用兩個單位進行定位</a:t>
                      </a:r>
                      <a:endParaRPr lang="zh-TW" altLang="en-US" sz="1400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利用多個散布於量測空間中的參考點進行定位</a:t>
                      </a:r>
                      <a:endParaRPr lang="zh-TW" altLang="en-US" sz="1400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定位演算法</a:t>
                      </a:r>
                      <a:endParaRPr lang="zh-TW" altLang="en-US" sz="1400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altLang="zh-TW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PnP</a:t>
                      </a: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演算法（影像感測器）</a:t>
                      </a:r>
                      <a:endParaRPr lang="en-US" altLang="zh-TW" sz="1400" b="0" dirty="0" smtClean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幾何方法（</a:t>
                      </a:r>
                      <a:r>
                        <a:rPr lang="en-US" altLang="zh-TW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PD</a:t>
                      </a: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）</a:t>
                      </a:r>
                      <a:endParaRPr lang="zh-TW" altLang="en-US" sz="1400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多點定位</a:t>
                      </a:r>
                      <a:r>
                        <a:rPr lang="en-US" altLang="zh-TW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</a:t>
                      </a:r>
                      <a:r>
                        <a:rPr lang="en-US" altLang="zh-TW" sz="1400" b="0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Multilateration</a:t>
                      </a:r>
                      <a:r>
                        <a:rPr lang="en-US" altLang="zh-TW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)</a:t>
                      </a:r>
                    </a:p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三角定位</a:t>
                      </a:r>
                      <a:r>
                        <a:rPr lang="en-US" altLang="zh-TW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(Triangulation)</a:t>
                      </a:r>
                    </a:p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指紋法</a:t>
                      </a:r>
                      <a:r>
                        <a:rPr lang="en-US" altLang="zh-TW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(Fingerprinting)</a:t>
                      </a:r>
                      <a:endParaRPr lang="zh-TW" altLang="en-US" sz="1400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感測器種類</a:t>
                      </a:r>
                      <a:endParaRPr lang="zh-TW" altLang="en-US" sz="1400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影像感測器、</a:t>
                      </a:r>
                      <a:r>
                        <a:rPr lang="en-US" altLang="zh-TW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PD</a:t>
                      </a:r>
                      <a:endParaRPr lang="zh-TW" altLang="en-US" sz="1400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</a:pPr>
                      <a:r>
                        <a:rPr lang="en-US" altLang="zh-TW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RFID</a:t>
                      </a: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</a:t>
                      </a:r>
                      <a:r>
                        <a:rPr lang="en-US" altLang="zh-TW" sz="1400" b="0" dirty="0" err="1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WiFi</a:t>
                      </a:r>
                      <a:r>
                        <a:rPr lang="zh-TW" altLang="en-US" sz="1400" b="0" dirty="0" smtClean="0"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、藍芽</a:t>
                      </a:r>
                      <a:endParaRPr lang="zh-TW" altLang="en-US" sz="1400" b="0" dirty="0">
                        <a:latin typeface="Microsoft JhengHei" charset="-120"/>
                        <a:ea typeface="Microsoft JhengHei" charset="-120"/>
                        <a:cs typeface="Microsoft JhengHei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矩形 20"/>
          <p:cNvSpPr/>
          <p:nvPr/>
        </p:nvSpPr>
        <p:spPr>
          <a:xfrm>
            <a:off x="4266030" y="503368"/>
            <a:ext cx="4593535" cy="2813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55" name="群組 54"/>
          <p:cNvGrpSpPr/>
          <p:nvPr/>
        </p:nvGrpSpPr>
        <p:grpSpPr>
          <a:xfrm>
            <a:off x="537549" y="2630368"/>
            <a:ext cx="8121259" cy="3541165"/>
            <a:chOff x="537549" y="2630368"/>
            <a:chExt cx="8121259" cy="3541165"/>
          </a:xfrm>
        </p:grpSpPr>
        <p:sp>
          <p:nvSpPr>
            <p:cNvPr id="27" name="文字方塊 26"/>
            <p:cNvSpPr txBox="1"/>
            <p:nvPr/>
          </p:nvSpPr>
          <p:spPr>
            <a:xfrm>
              <a:off x="6836455" y="4198707"/>
              <a:ext cx="17980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200" dirty="0" smtClean="0">
                  <a:latin typeface="+mj-ea"/>
                  <a:ea typeface="+mj-ea"/>
                </a:rPr>
                <a:t>利用距離與角度的</a:t>
              </a:r>
              <a:endParaRPr kumimoji="1" lang="en-US" altLang="zh-TW" sz="1200" dirty="0" smtClean="0">
                <a:latin typeface="+mj-ea"/>
                <a:ea typeface="+mj-ea"/>
              </a:endParaRPr>
            </a:p>
            <a:p>
              <a:r>
                <a:rPr kumimoji="1" lang="zh-TW" altLang="en-US" sz="1200" dirty="0" smtClean="0">
                  <a:latin typeface="+mj-ea"/>
                  <a:ea typeface="+mj-ea"/>
                </a:rPr>
                <a:t>幾何</a:t>
              </a:r>
              <a:r>
                <a:rPr kumimoji="1" lang="zh-TW" altLang="en-US" sz="1200" dirty="0" smtClean="0">
                  <a:latin typeface="+mj-ea"/>
                  <a:ea typeface="+mj-ea"/>
                </a:rPr>
                <a:t>關係計算相對</a:t>
              </a:r>
              <a:r>
                <a:rPr kumimoji="1" lang="zh-TW" altLang="en-US" sz="1200" dirty="0" smtClean="0">
                  <a:latin typeface="+mj-ea"/>
                  <a:ea typeface="+mj-ea"/>
                </a:rPr>
                <a:t>位置</a:t>
              </a:r>
              <a:endParaRPr kumimoji="1" lang="zh-TW" altLang="en-US" sz="1200" dirty="0">
                <a:latin typeface="+mj-ea"/>
                <a:ea typeface="+mj-ea"/>
              </a:endParaRPr>
            </a:p>
          </p:txBody>
        </p:sp>
        <p:grpSp>
          <p:nvGrpSpPr>
            <p:cNvPr id="50" name="群組 49"/>
            <p:cNvGrpSpPr/>
            <p:nvPr/>
          </p:nvGrpSpPr>
          <p:grpSpPr>
            <a:xfrm>
              <a:off x="537549" y="2630368"/>
              <a:ext cx="8121259" cy="3541165"/>
              <a:chOff x="537549" y="2630368"/>
              <a:chExt cx="8121259" cy="3541165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537549" y="3421574"/>
                <a:ext cx="8121259" cy="2749959"/>
                <a:chOff x="760380" y="3534423"/>
                <a:chExt cx="8121259" cy="2749959"/>
              </a:xfrm>
            </p:grpSpPr>
            <p:grpSp>
              <p:nvGrpSpPr>
                <p:cNvPr id="12" name="群組 11"/>
                <p:cNvGrpSpPr/>
                <p:nvPr/>
              </p:nvGrpSpPr>
              <p:grpSpPr>
                <a:xfrm>
                  <a:off x="1078444" y="3792349"/>
                  <a:ext cx="6303392" cy="2307651"/>
                  <a:chOff x="279393" y="1308885"/>
                  <a:chExt cx="6303392" cy="2307651"/>
                </a:xfrm>
              </p:grpSpPr>
              <p:grpSp>
                <p:nvGrpSpPr>
                  <p:cNvPr id="18" name="群組 17"/>
                  <p:cNvGrpSpPr/>
                  <p:nvPr/>
                </p:nvGrpSpPr>
                <p:grpSpPr>
                  <a:xfrm>
                    <a:off x="279393" y="1315621"/>
                    <a:ext cx="3114023" cy="2300915"/>
                    <a:chOff x="1429222" y="3661653"/>
                    <a:chExt cx="3114023" cy="2300915"/>
                  </a:xfrm>
                </p:grpSpPr>
                <p:sp>
                  <p:nvSpPr>
                    <p:cNvPr id="19" name="矩形 18"/>
                    <p:cNvSpPr/>
                    <p:nvPr/>
                  </p:nvSpPr>
                  <p:spPr>
                    <a:xfrm>
                      <a:off x="1429222" y="3661653"/>
                      <a:ext cx="3114023" cy="230091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TW" altLang="en-US"/>
                    </a:p>
                  </p:txBody>
                </p:sp>
                <p:sp>
                  <p:nvSpPr>
                    <p:cNvPr id="22" name="文字方塊 21"/>
                    <p:cNvSpPr txBox="1"/>
                    <p:nvPr/>
                  </p:nvSpPr>
                  <p:spPr>
                    <a:xfrm>
                      <a:off x="1918727" y="3726443"/>
                      <a:ext cx="224955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en-US" altLang="zh-TW" sz="1200" b="1" dirty="0" smtClean="0">
                          <a:latin typeface="+mj-ea"/>
                          <a:ea typeface="+mj-ea"/>
                        </a:rPr>
                        <a:t>PnP</a:t>
                      </a:r>
                      <a:r>
                        <a:rPr kumimoji="1" lang="zh-TW" altLang="en-US" sz="1200" b="1" dirty="0" smtClean="0">
                          <a:latin typeface="+mj-ea"/>
                          <a:ea typeface="+mj-ea"/>
                        </a:rPr>
                        <a:t>演算法</a:t>
                      </a:r>
                      <a:r>
                        <a:rPr kumimoji="1" lang="zh-TW" altLang="en-US" sz="1200" b="1" dirty="0" smtClean="0">
                          <a:latin typeface="+mj-ea"/>
                          <a:ea typeface="+mj-ea"/>
                        </a:rPr>
                        <a:t>（影像感測器）</a:t>
                      </a:r>
                      <a:r>
                        <a:rPr kumimoji="1" lang="en-US" altLang="zh-TW" sz="1200" baseline="30000" dirty="0" smtClean="0">
                          <a:latin typeface="+mj-ea"/>
                          <a:ea typeface="+mj-ea"/>
                        </a:rPr>
                        <a:t>[12]</a:t>
                      </a:r>
                      <a:endParaRPr kumimoji="1" lang="zh-TW" altLang="en-US" sz="1200" b="1" dirty="0">
                        <a:latin typeface="+mj-ea"/>
                        <a:ea typeface="+mj-ea"/>
                      </a:endParaRPr>
                    </a:p>
                  </p:txBody>
                </p:sp>
                <p:pic>
                  <p:nvPicPr>
                    <p:cNvPr id="23" name="圖片 22"/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r="38404"/>
                    <a:stretch/>
                  </p:blipFill>
                  <p:spPr>
                    <a:xfrm>
                      <a:off x="1453996" y="4258536"/>
                      <a:ext cx="3058228" cy="114176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3789460" y="1308885"/>
                    <a:ext cx="2793325" cy="2307650"/>
                    <a:chOff x="4668098" y="3642270"/>
                    <a:chExt cx="2793325" cy="2307650"/>
                  </a:xfrm>
                </p:grpSpPr>
                <p:pic>
                  <p:nvPicPr>
                    <p:cNvPr id="24" name="圖片 23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668098" y="3852296"/>
                      <a:ext cx="2183820" cy="209762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6" name="文字方塊 25"/>
                    <p:cNvSpPr txBox="1"/>
                    <p:nvPr/>
                  </p:nvSpPr>
                  <p:spPr>
                    <a:xfrm>
                      <a:off x="5569238" y="3642270"/>
                      <a:ext cx="189218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zh-TW" altLang="en-US" sz="1200" b="1" dirty="0" smtClean="0">
                          <a:latin typeface="+mj-ea"/>
                          <a:ea typeface="+mj-ea"/>
                        </a:rPr>
                        <a:t>幾何方法（</a:t>
                      </a:r>
                      <a:r>
                        <a:rPr kumimoji="1" lang="en-US" altLang="zh-TW" sz="1200" b="1" dirty="0" smtClean="0">
                          <a:latin typeface="+mj-ea"/>
                          <a:ea typeface="+mj-ea"/>
                        </a:rPr>
                        <a:t>PD</a:t>
                      </a:r>
                      <a:r>
                        <a:rPr kumimoji="1" lang="zh-TW" altLang="en-US" sz="1200" b="1" dirty="0" smtClean="0">
                          <a:latin typeface="+mj-ea"/>
                          <a:ea typeface="+mj-ea"/>
                        </a:rPr>
                        <a:t>）</a:t>
                      </a:r>
                      <a:r>
                        <a:rPr kumimoji="1" lang="en-US" altLang="zh-TW" sz="1200" baseline="30000" dirty="0" smtClean="0">
                          <a:latin typeface="+mj-ea"/>
                          <a:ea typeface="+mj-ea"/>
                        </a:rPr>
                        <a:t>[38]</a:t>
                      </a:r>
                      <a:endParaRPr kumimoji="1" lang="zh-TW" altLang="en-US" sz="1200" baseline="30000" dirty="0">
                        <a:latin typeface="+mj-ea"/>
                        <a:ea typeface="+mj-ea"/>
                      </a:endParaRPr>
                    </a:p>
                  </p:txBody>
                </p:sp>
              </p:grpSp>
            </p:grpSp>
            <p:sp>
              <p:nvSpPr>
                <p:cNvPr id="48" name="圓角矩形圖說文字 47"/>
                <p:cNvSpPr/>
                <p:nvPr/>
              </p:nvSpPr>
              <p:spPr>
                <a:xfrm>
                  <a:off x="760380" y="3534423"/>
                  <a:ext cx="8121259" cy="2749959"/>
                </a:xfrm>
                <a:prstGeom prst="wedgeRoundRectCallout">
                  <a:avLst>
                    <a:gd name="adj1" fmla="val -31548"/>
                    <a:gd name="adj2" fmla="val -48187"/>
                    <a:gd name="adj3" fmla="val 16667"/>
                  </a:avLst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sz="1400" dirty="0">
                    <a:latin typeface="+mj-ea"/>
                    <a:ea typeface="+mj-ea"/>
                  </a:endParaRPr>
                </a:p>
              </p:txBody>
            </p:sp>
          </p:grpSp>
          <p:cxnSp>
            <p:nvCxnSpPr>
              <p:cNvPr id="16" name="直線箭頭接點 15"/>
              <p:cNvCxnSpPr/>
              <p:nvPr/>
            </p:nvCxnSpPr>
            <p:spPr>
              <a:xfrm flipH="1">
                <a:off x="1875822" y="2630368"/>
                <a:ext cx="144966" cy="784416"/>
              </a:xfrm>
              <a:prstGeom prst="straightConnector1">
                <a:avLst/>
              </a:prstGeom>
              <a:ln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群組 51"/>
          <p:cNvGrpSpPr/>
          <p:nvPr/>
        </p:nvGrpSpPr>
        <p:grpSpPr>
          <a:xfrm>
            <a:off x="513262" y="2537332"/>
            <a:ext cx="8121259" cy="3627411"/>
            <a:chOff x="513262" y="2537332"/>
            <a:chExt cx="8121259" cy="3627411"/>
          </a:xfrm>
        </p:grpSpPr>
        <p:grpSp>
          <p:nvGrpSpPr>
            <p:cNvPr id="13" name="群組 12"/>
            <p:cNvGrpSpPr/>
            <p:nvPr/>
          </p:nvGrpSpPr>
          <p:grpSpPr>
            <a:xfrm>
              <a:off x="513262" y="3414784"/>
              <a:ext cx="8121259" cy="2749959"/>
              <a:chOff x="536322" y="395328"/>
              <a:chExt cx="8121259" cy="2749959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1043564" y="696707"/>
                <a:ext cx="7052486" cy="2191336"/>
                <a:chOff x="1158031" y="3722022"/>
                <a:chExt cx="7052486" cy="2191336"/>
              </a:xfrm>
            </p:grpSpPr>
            <p:grpSp>
              <p:nvGrpSpPr>
                <p:cNvPr id="28" name="群組 27"/>
                <p:cNvGrpSpPr/>
                <p:nvPr/>
              </p:nvGrpSpPr>
              <p:grpSpPr>
                <a:xfrm>
                  <a:off x="1158031" y="3722022"/>
                  <a:ext cx="2241730" cy="2191336"/>
                  <a:chOff x="715848" y="3424599"/>
                  <a:chExt cx="2241730" cy="2191336"/>
                </a:xfrm>
              </p:grpSpPr>
              <p:sp>
                <p:nvSpPr>
                  <p:cNvPr id="29" name="矩形 28"/>
                  <p:cNvSpPr/>
                  <p:nvPr/>
                </p:nvSpPr>
                <p:spPr>
                  <a:xfrm>
                    <a:off x="715848" y="3462811"/>
                    <a:ext cx="2241730" cy="21531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/>
                  </a:p>
                </p:txBody>
              </p:sp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944792" y="3424599"/>
                    <a:ext cx="189218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TW" altLang="en-US" sz="1200" b="1" dirty="0" smtClean="0">
                        <a:latin typeface="+mj-ea"/>
                        <a:ea typeface="+mj-ea"/>
                      </a:rPr>
                      <a:t>多點</a:t>
                    </a:r>
                    <a:r>
                      <a:rPr kumimoji="1" lang="zh-TW" altLang="en-US" sz="1200" b="1" dirty="0" smtClean="0">
                        <a:latin typeface="+mj-ea"/>
                        <a:ea typeface="+mj-ea"/>
                      </a:rPr>
                      <a:t>定位</a:t>
                    </a:r>
                    <a:r>
                      <a:rPr kumimoji="1" lang="en-US" altLang="zh-TW" sz="1200" baseline="30000" dirty="0" smtClean="0">
                        <a:latin typeface="+mj-ea"/>
                        <a:ea typeface="+mj-ea"/>
                      </a:rPr>
                      <a:t>[4]</a:t>
                    </a:r>
                  </a:p>
                  <a:p>
                    <a:pPr algn="ctr"/>
                    <a:r>
                      <a:rPr kumimoji="1" lang="en-US" altLang="zh-TW" sz="1200" b="1" dirty="0" smtClean="0">
                        <a:latin typeface="+mj-ea"/>
                        <a:ea typeface="+mj-ea"/>
                      </a:rPr>
                      <a:t> </a:t>
                    </a:r>
                    <a:r>
                      <a:rPr kumimoji="1" lang="en-US" altLang="zh-TW" sz="1200" b="1" dirty="0" err="1" smtClean="0">
                        <a:latin typeface="+mj-ea"/>
                        <a:ea typeface="+mj-ea"/>
                      </a:rPr>
                      <a:t>Multilateration</a:t>
                    </a:r>
                    <a:endParaRPr kumimoji="1" lang="zh-TW" altLang="en-US" sz="1200" b="1" dirty="0">
                      <a:latin typeface="+mj-ea"/>
                      <a:ea typeface="+mj-ea"/>
                    </a:endParaRPr>
                  </a:p>
                </p:txBody>
              </p:sp>
              <p:pic>
                <p:nvPicPr>
                  <p:cNvPr id="38" name="圖片 37"/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28289" y="3903573"/>
                    <a:ext cx="1420947" cy="16303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群組 42"/>
                <p:cNvGrpSpPr/>
                <p:nvPr/>
              </p:nvGrpSpPr>
              <p:grpSpPr>
                <a:xfrm>
                  <a:off x="5968787" y="3755979"/>
                  <a:ext cx="2241730" cy="2153124"/>
                  <a:chOff x="5526604" y="3458556"/>
                  <a:chExt cx="2241730" cy="2153124"/>
                </a:xfrm>
              </p:grpSpPr>
              <p:sp>
                <p:nvSpPr>
                  <p:cNvPr id="44" name="矩形 43"/>
                  <p:cNvSpPr/>
                  <p:nvPr/>
                </p:nvSpPr>
                <p:spPr>
                  <a:xfrm>
                    <a:off x="5526604" y="3458556"/>
                    <a:ext cx="2241730" cy="215312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/>
                  </a:p>
                </p:txBody>
              </p:sp>
              <p:sp>
                <p:nvSpPr>
                  <p:cNvPr id="45" name="文字方塊 44"/>
                  <p:cNvSpPr txBox="1"/>
                  <p:nvPr/>
                </p:nvSpPr>
                <p:spPr>
                  <a:xfrm>
                    <a:off x="5672674" y="3458556"/>
                    <a:ext cx="1892185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zh-TW" altLang="en-US" sz="1200" b="1" dirty="0" smtClean="0">
                        <a:latin typeface="+mj-ea"/>
                        <a:ea typeface="+mj-ea"/>
                      </a:rPr>
                      <a:t>指紋法</a:t>
                    </a:r>
                    <a:endParaRPr kumimoji="1" lang="en-US" altLang="zh-TW" sz="1200" b="1" dirty="0" smtClean="0">
                      <a:latin typeface="+mj-ea"/>
                      <a:ea typeface="+mj-ea"/>
                    </a:endParaRPr>
                  </a:p>
                  <a:p>
                    <a:pPr algn="ctr"/>
                    <a:r>
                      <a:rPr kumimoji="1" lang="en-US" altLang="zh-TW" sz="1200" b="1" dirty="0" smtClean="0">
                        <a:latin typeface="+mj-ea"/>
                        <a:ea typeface="+mj-ea"/>
                      </a:rPr>
                      <a:t>Fingerprinting</a:t>
                    </a:r>
                    <a:endParaRPr kumimoji="1" lang="zh-TW" altLang="en-US" sz="1200" b="1" dirty="0">
                      <a:latin typeface="+mj-ea"/>
                      <a:ea typeface="+mj-ea"/>
                    </a:endParaRPr>
                  </a:p>
                </p:txBody>
              </p:sp>
              <p:graphicFrame>
                <p:nvGraphicFramePr>
                  <p:cNvPr id="46" name="資料圖表 45"/>
                  <p:cNvGraphicFramePr/>
                  <p:nvPr>
                    <p:extLst/>
                  </p:nvPr>
                </p:nvGraphicFramePr>
                <p:xfrm>
                  <a:off x="5672674" y="4232062"/>
                  <a:ext cx="2009381" cy="1159610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6" r:lo="rId7" r:qs="rId8" r:cs="rId9"/>
                  </a:graphicData>
                </a:graphic>
              </p:graphicFrame>
            </p:grpSp>
            <p:grpSp>
              <p:nvGrpSpPr>
                <p:cNvPr id="9" name="群組 8"/>
                <p:cNvGrpSpPr/>
                <p:nvPr/>
              </p:nvGrpSpPr>
              <p:grpSpPr>
                <a:xfrm>
                  <a:off x="3563409" y="3742717"/>
                  <a:ext cx="2281018" cy="2170641"/>
                  <a:chOff x="3563409" y="3742717"/>
                  <a:chExt cx="2281018" cy="2170641"/>
                </a:xfrm>
              </p:grpSpPr>
              <p:grpSp>
                <p:nvGrpSpPr>
                  <p:cNvPr id="39" name="群組 38"/>
                  <p:cNvGrpSpPr/>
                  <p:nvPr/>
                </p:nvGrpSpPr>
                <p:grpSpPr>
                  <a:xfrm>
                    <a:off x="3563409" y="3742717"/>
                    <a:ext cx="2241730" cy="2170641"/>
                    <a:chOff x="3121226" y="3445294"/>
                    <a:chExt cx="2241730" cy="2170641"/>
                  </a:xfrm>
                </p:grpSpPr>
                <p:sp>
                  <p:nvSpPr>
                    <p:cNvPr id="40" name="矩形 39"/>
                    <p:cNvSpPr/>
                    <p:nvPr/>
                  </p:nvSpPr>
                  <p:spPr>
                    <a:xfrm>
                      <a:off x="3121226" y="3462811"/>
                      <a:ext cx="2241730" cy="21531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TW" altLang="en-US"/>
                    </a:p>
                  </p:txBody>
                </p:sp>
                <p:sp>
                  <p:nvSpPr>
                    <p:cNvPr id="41" name="文字方塊 40"/>
                    <p:cNvSpPr txBox="1"/>
                    <p:nvPr/>
                  </p:nvSpPr>
                  <p:spPr>
                    <a:xfrm>
                      <a:off x="3324701" y="3445294"/>
                      <a:ext cx="189218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zh-TW" altLang="en-US" sz="1200" b="1" dirty="0" smtClean="0">
                          <a:latin typeface="+mj-ea"/>
                          <a:ea typeface="+mj-ea"/>
                        </a:rPr>
                        <a:t>三角</a:t>
                      </a:r>
                      <a:r>
                        <a:rPr kumimoji="1" lang="zh-TW" altLang="en-US" sz="1200" b="1" dirty="0" smtClean="0">
                          <a:latin typeface="+mj-ea"/>
                          <a:ea typeface="+mj-ea"/>
                        </a:rPr>
                        <a:t>定位</a:t>
                      </a:r>
                      <a:r>
                        <a:rPr kumimoji="1" lang="en-US" altLang="zh-TW" sz="1200" baseline="30000" dirty="0" smtClean="0">
                          <a:latin typeface="+mj-ea"/>
                          <a:ea typeface="+mj-ea"/>
                        </a:rPr>
                        <a:t>[5]</a:t>
                      </a:r>
                      <a:r>
                        <a:rPr kumimoji="1" lang="en-US" altLang="zh-TW" sz="1200" b="1" dirty="0" smtClean="0">
                          <a:latin typeface="+mj-ea"/>
                          <a:ea typeface="+mj-ea"/>
                        </a:rPr>
                        <a:t> </a:t>
                      </a:r>
                      <a:endParaRPr kumimoji="1" lang="en-US" altLang="zh-TW" sz="1200" b="1" dirty="0" smtClean="0">
                        <a:latin typeface="+mj-ea"/>
                        <a:ea typeface="+mj-ea"/>
                      </a:endParaRPr>
                    </a:p>
                    <a:p>
                      <a:pPr algn="ctr"/>
                      <a:r>
                        <a:rPr kumimoji="1" lang="en-US" altLang="zh-TW" sz="1200" b="1" dirty="0" smtClean="0">
                          <a:latin typeface="+mj-ea"/>
                          <a:ea typeface="+mj-ea"/>
                        </a:rPr>
                        <a:t>Triangulation</a:t>
                      </a:r>
                      <a:endParaRPr kumimoji="1" lang="zh-TW" altLang="en-US" sz="1200" b="1" dirty="0">
                        <a:latin typeface="+mj-ea"/>
                        <a:ea typeface="+mj-ea"/>
                      </a:endParaRPr>
                    </a:p>
                  </p:txBody>
                </p:sp>
              </p:grpSp>
              <p:pic>
                <p:nvPicPr>
                  <p:cNvPr id="8" name="圖片 7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44497" y="4217644"/>
                    <a:ext cx="2199930" cy="1618198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9" name="圓角矩形圖說文字 48"/>
              <p:cNvSpPr/>
              <p:nvPr/>
            </p:nvSpPr>
            <p:spPr>
              <a:xfrm>
                <a:off x="536322" y="395328"/>
                <a:ext cx="8121259" cy="2749959"/>
              </a:xfrm>
              <a:prstGeom prst="wedgeRoundRectCallout">
                <a:avLst>
                  <a:gd name="adj1" fmla="val 11978"/>
                  <a:gd name="adj2" fmla="val -49402"/>
                  <a:gd name="adj3" fmla="val 16667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sz="1400" dirty="0">
                  <a:latin typeface="+mj-ea"/>
                  <a:ea typeface="+mj-ea"/>
                </a:endParaRPr>
              </a:p>
            </p:txBody>
          </p:sp>
        </p:grpSp>
        <p:cxnSp>
          <p:nvCxnSpPr>
            <p:cNvPr id="51" name="直線箭頭接點 50"/>
            <p:cNvCxnSpPr/>
            <p:nvPr/>
          </p:nvCxnSpPr>
          <p:spPr>
            <a:xfrm flipH="1">
              <a:off x="5073805" y="2537332"/>
              <a:ext cx="181366" cy="876543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/>
          <p:cNvGrpSpPr/>
          <p:nvPr/>
        </p:nvGrpSpPr>
        <p:grpSpPr>
          <a:xfrm>
            <a:off x="3851645" y="3440407"/>
            <a:ext cx="4898290" cy="2795104"/>
            <a:chOff x="3851645" y="3440407"/>
            <a:chExt cx="4898290" cy="2795104"/>
          </a:xfrm>
        </p:grpSpPr>
        <p:sp>
          <p:nvSpPr>
            <p:cNvPr id="33" name="矩形 32"/>
            <p:cNvSpPr/>
            <p:nvPr/>
          </p:nvSpPr>
          <p:spPr>
            <a:xfrm>
              <a:off x="3851645" y="3440407"/>
              <a:ext cx="3599818" cy="2795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4251744" y="3583691"/>
              <a:ext cx="4498191" cy="2566938"/>
              <a:chOff x="628650" y="1139687"/>
              <a:chExt cx="4248480" cy="227116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628650" y="1139687"/>
                <a:ext cx="4248480" cy="227116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文字方塊 35"/>
              <p:cNvSpPr txBox="1"/>
              <p:nvPr/>
            </p:nvSpPr>
            <p:spPr>
              <a:xfrm>
                <a:off x="757695" y="1811186"/>
                <a:ext cx="3886034" cy="939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1400" dirty="0" smtClean="0">
                    <a:latin typeface="+mj-ea"/>
                    <a:ea typeface="+mj-ea"/>
                  </a:rPr>
                  <a:t>本研究選擇研究</a:t>
                </a:r>
                <a:r>
                  <a:rPr kumimoji="1" lang="en-US" altLang="zh-TW" sz="1400" dirty="0" smtClean="0">
                    <a:latin typeface="+mj-ea"/>
                    <a:ea typeface="+mj-ea"/>
                  </a:rPr>
                  <a:t>LED</a:t>
                </a:r>
                <a:r>
                  <a:rPr kumimoji="1" lang="zh-TW" altLang="en-US" sz="1400" dirty="0" smtClean="0">
                    <a:latin typeface="+mj-ea"/>
                    <a:ea typeface="+mj-ea"/>
                  </a:rPr>
                  <a:t>與</a:t>
                </a:r>
                <a:r>
                  <a:rPr kumimoji="1" lang="en-US" altLang="zh-TW" sz="1400" dirty="0" smtClean="0">
                    <a:latin typeface="+mj-ea"/>
                    <a:ea typeface="+mj-ea"/>
                  </a:rPr>
                  <a:t>PD(Photodiode)</a:t>
                </a:r>
                <a:r>
                  <a:rPr kumimoji="1" lang="zh-TW" altLang="en-US" sz="1400" dirty="0" smtClean="0">
                    <a:latin typeface="+mj-ea"/>
                    <a:ea typeface="+mj-ea"/>
                  </a:rPr>
                  <a:t>定位系統</a:t>
                </a:r>
                <a:endParaRPr kumimoji="1" lang="en-US" altLang="zh-TW" sz="1400" dirty="0" smtClean="0">
                  <a:latin typeface="+mj-ea"/>
                  <a:ea typeface="+mj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zh-TW" altLang="en-US" sz="1400" b="1" u="sng" dirty="0" smtClean="0">
                    <a:latin typeface="+mj-ea"/>
                    <a:ea typeface="+mj-ea"/>
                  </a:rPr>
                  <a:t>定位方法</a:t>
                </a:r>
                <a:r>
                  <a:rPr kumimoji="1" lang="zh-TW" altLang="en-US" sz="1400" dirty="0" smtClean="0">
                    <a:latin typeface="+mj-ea"/>
                    <a:ea typeface="+mj-ea"/>
                  </a:rPr>
                  <a:t>：求解距離與角度的幾何關係</a:t>
                </a:r>
                <a:endParaRPr kumimoji="1" lang="en-US" altLang="zh-TW" sz="1400" dirty="0" smtClean="0">
                  <a:latin typeface="+mj-ea"/>
                  <a:ea typeface="+mj-ea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kumimoji="1" lang="zh-TW" altLang="en-US" sz="1400" b="1" u="sng" dirty="0" smtClean="0">
                    <a:latin typeface="+mj-ea"/>
                    <a:ea typeface="+mj-ea"/>
                  </a:rPr>
                  <a:t>特性</a:t>
                </a:r>
                <a:r>
                  <a:rPr kumimoji="1" lang="zh-TW" altLang="en-US" sz="1400" dirty="0" smtClean="0">
                    <a:latin typeface="+mj-ea"/>
                    <a:ea typeface="+mj-ea"/>
                  </a:rPr>
                  <a:t>：具有</a:t>
                </a:r>
                <a:r>
                  <a:rPr kumimoji="1" lang="zh-TW" altLang="en-US" sz="1400" dirty="0" smtClean="0">
                    <a:latin typeface="+mj-ea"/>
                    <a:ea typeface="+mj-ea"/>
                  </a:rPr>
                  <a:t>成本低、能耗低、體積小的特性</a:t>
                </a:r>
                <a:endParaRPr kumimoji="1" lang="zh-TW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37" name="圓角矩形 36"/>
              <p:cNvSpPr/>
              <p:nvPr/>
            </p:nvSpPr>
            <p:spPr>
              <a:xfrm>
                <a:off x="757695" y="1250238"/>
                <a:ext cx="874059" cy="36561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b="1" dirty="0" smtClean="0">
                    <a:latin typeface="+mj-ea"/>
                    <a:ea typeface="+mj-ea"/>
                  </a:rPr>
                  <a:t>選擇</a:t>
                </a:r>
                <a:endParaRPr kumimoji="1" lang="zh-TW" altLang="en-US" b="1" dirty="0"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57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群組 42"/>
          <p:cNvGrpSpPr/>
          <p:nvPr/>
        </p:nvGrpSpPr>
        <p:grpSpPr>
          <a:xfrm>
            <a:off x="629302" y="1310189"/>
            <a:ext cx="2501800" cy="4339177"/>
            <a:chOff x="479442" y="1723693"/>
            <a:chExt cx="2501800" cy="4339177"/>
          </a:xfrm>
        </p:grpSpPr>
        <p:cxnSp>
          <p:nvCxnSpPr>
            <p:cNvPr id="15" name="直線箭頭接點 14"/>
            <p:cNvCxnSpPr/>
            <p:nvPr/>
          </p:nvCxnSpPr>
          <p:spPr>
            <a:xfrm>
              <a:off x="1671257" y="2506546"/>
              <a:ext cx="0" cy="438876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箭頭接點 25"/>
            <p:cNvCxnSpPr/>
            <p:nvPr/>
          </p:nvCxnSpPr>
          <p:spPr>
            <a:xfrm>
              <a:off x="1671257" y="3525081"/>
              <a:ext cx="0" cy="438876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箭頭接點 26"/>
            <p:cNvCxnSpPr/>
            <p:nvPr/>
          </p:nvCxnSpPr>
          <p:spPr>
            <a:xfrm>
              <a:off x="1671257" y="4770782"/>
              <a:ext cx="0" cy="438876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551066" y="1808163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Step1. 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551066" y="3051961"/>
              <a:ext cx="1859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Step2. 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系統設置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49115" y="404089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Step3. LED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發送與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09767" y="5311229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Step4. 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執行</a:t>
              </a:r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endParaRPr kumimoji="1" lang="zh-TW" altLang="en-US" b="1" u="sng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79442" y="1723693"/>
              <a:ext cx="2471983" cy="78285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79442" y="2988773"/>
              <a:ext cx="2471983" cy="5365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89213" y="4001063"/>
              <a:ext cx="2462212" cy="76971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489213" y="5246491"/>
              <a:ext cx="2462212" cy="81637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soli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294558" y="1808163"/>
              <a:ext cx="15872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決定</a:t>
              </a:r>
              <a:r>
                <a:rPr kumimoji="1" lang="en-US" altLang="zh-TW" b="1" u="sng" dirty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與</a:t>
              </a:r>
              <a:r>
                <a:rPr kumimoji="1" lang="en-US" altLang="zh-TW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</a:p>
            <a:p>
              <a:r>
                <a:rPr kumimoji="1" lang="zh-TW" altLang="en-US" b="1" u="sng" dirty="0" smtClean="0">
                  <a:latin typeface="Heiti TC Light" charset="-120"/>
                  <a:ea typeface="Heiti TC Light" charset="-120"/>
                  <a:cs typeface="Heiti TC Light" charset="-120"/>
                </a:rPr>
                <a:t>次</a:t>
              </a:r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系統規格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1294558" y="4325484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u="sng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接收訊號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334637" y="5605423"/>
              <a:ext cx="1646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TW" b="1" u="sng" dirty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rPr>
                <a:t>定位演算法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604981" y="7447043"/>
            <a:ext cx="8429010" cy="5494144"/>
            <a:chOff x="403443" y="993424"/>
            <a:chExt cx="8429010" cy="5494144"/>
          </a:xfrm>
        </p:grpSpPr>
        <p:sp>
          <p:nvSpPr>
            <p:cNvPr id="104" name="矩形 103"/>
            <p:cNvSpPr/>
            <p:nvPr/>
          </p:nvSpPr>
          <p:spPr>
            <a:xfrm>
              <a:off x="3168947" y="993424"/>
              <a:ext cx="5663506" cy="5494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6" name="群組 5"/>
            <p:cNvGrpSpPr/>
            <p:nvPr/>
          </p:nvGrpSpPr>
          <p:grpSpPr>
            <a:xfrm>
              <a:off x="403443" y="1004912"/>
              <a:ext cx="8339616" cy="5482656"/>
              <a:chOff x="396708" y="988258"/>
              <a:chExt cx="8339616" cy="5482656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396708" y="993425"/>
                <a:ext cx="8255622" cy="15315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480702" y="3137809"/>
                <a:ext cx="8255622" cy="27606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3624083" y="988258"/>
                <a:ext cx="4702628" cy="79396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將兩次系統設置於空間中</a:t>
                </a:r>
                <a:endParaRPr kumimoji="1" lang="zh-TW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8278" y="1817328"/>
                <a:ext cx="4452796" cy="4653586"/>
              </a:xfrm>
              <a:prstGeom prst="rect">
                <a:avLst/>
              </a:prstGeom>
            </p:spPr>
          </p:pic>
        </p:grpSp>
      </p:grpSp>
      <p:grpSp>
        <p:nvGrpSpPr>
          <p:cNvPr id="2" name="群組 1"/>
          <p:cNvGrpSpPr/>
          <p:nvPr/>
        </p:nvGrpSpPr>
        <p:grpSpPr>
          <a:xfrm>
            <a:off x="3604981" y="2183187"/>
            <a:ext cx="4721730" cy="2513950"/>
            <a:chOff x="3604981" y="2149925"/>
            <a:chExt cx="4721730" cy="2513950"/>
          </a:xfrm>
        </p:grpSpPr>
        <p:pic>
          <p:nvPicPr>
            <p:cNvPr id="98" name="圖片 9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028" y="2149925"/>
              <a:ext cx="2358683" cy="2246007"/>
            </a:xfrm>
            <a:prstGeom prst="rect">
              <a:avLst/>
            </a:prstGeom>
          </p:spPr>
        </p:pic>
        <p:pic>
          <p:nvPicPr>
            <p:cNvPr id="99" name="圖片 9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4981" y="2149925"/>
              <a:ext cx="2250078" cy="2229180"/>
            </a:xfrm>
            <a:prstGeom prst="rect">
              <a:avLst/>
            </a:prstGeom>
          </p:spPr>
        </p:pic>
        <p:sp>
          <p:nvSpPr>
            <p:cNvPr id="100" name="文字方塊 99"/>
            <p:cNvSpPr txBox="1"/>
            <p:nvPr/>
          </p:nvSpPr>
          <p:spPr>
            <a:xfrm>
              <a:off x="5149021" y="4386876"/>
              <a:ext cx="14120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&lt;</a:t>
              </a:r>
              <a:r>
                <a:rPr kumimoji="1"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硬體擺設方法</a:t>
              </a:r>
              <a:r>
                <a:rPr kumimoji="1" lang="en-US" altLang="zh-TW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&gt;</a:t>
              </a:r>
              <a:endParaRPr kumimoji="1"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LED</a:t>
            </a:r>
            <a:r>
              <a:rPr kumimoji="1" lang="zh-TW" altLang="en-US" dirty="0" smtClean="0"/>
              <a:t>與</a:t>
            </a:r>
            <a:r>
              <a:rPr kumimoji="1" lang="en-US" altLang="zh-TW" dirty="0" smtClean="0"/>
              <a:t>PD</a:t>
            </a:r>
            <a:r>
              <a:rPr kumimoji="1" lang="zh-TW" altLang="en-US" dirty="0" smtClean="0"/>
              <a:t>定位流程</a:t>
            </a:r>
            <a:endParaRPr kumimoji="1" lang="zh-TW" altLang="en-US" dirty="0"/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24" y="1314075"/>
            <a:ext cx="5094760" cy="4927600"/>
          </a:xfrm>
          <a:prstGeom prst="rect">
            <a:avLst/>
          </a:prstGeom>
        </p:spPr>
      </p:pic>
      <p:grpSp>
        <p:nvGrpSpPr>
          <p:cNvPr id="52" name="群組 51"/>
          <p:cNvGrpSpPr/>
          <p:nvPr/>
        </p:nvGrpSpPr>
        <p:grpSpPr>
          <a:xfrm>
            <a:off x="-4928027" y="925413"/>
            <a:ext cx="4833538" cy="3433859"/>
            <a:chOff x="3816803" y="1176241"/>
            <a:chExt cx="4833538" cy="3433859"/>
          </a:xfrm>
        </p:grpSpPr>
        <p:pic>
          <p:nvPicPr>
            <p:cNvPr id="48" name="圖片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850" y="2148942"/>
              <a:ext cx="2358683" cy="2246007"/>
            </a:xfrm>
            <a:prstGeom prst="rect">
              <a:avLst/>
            </a:prstGeom>
          </p:spPr>
        </p:pic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6803" y="2148942"/>
              <a:ext cx="2250078" cy="2229180"/>
            </a:xfrm>
            <a:prstGeom prst="rect">
              <a:avLst/>
            </a:prstGeom>
          </p:spPr>
        </p:pic>
        <p:sp>
          <p:nvSpPr>
            <p:cNvPr id="50" name="矩形圖說文字 49"/>
            <p:cNvSpPr/>
            <p:nvPr/>
          </p:nvSpPr>
          <p:spPr>
            <a:xfrm>
              <a:off x="3929773" y="1176241"/>
              <a:ext cx="4720568" cy="3433859"/>
            </a:xfrm>
            <a:prstGeom prst="wedgeRectCallout">
              <a:avLst>
                <a:gd name="adj1" fmla="val -64794"/>
                <a:gd name="adj2" fmla="val -36281"/>
              </a:avLst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4104460" y="1284781"/>
              <a:ext cx="19094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400" dirty="0" smtClean="0">
                  <a:latin typeface="+mj-ea"/>
                  <a:ea typeface="+mj-ea"/>
                </a:rPr>
                <a:t>選擇硬體規格</a:t>
              </a:r>
              <a:endParaRPr kumimoji="1" lang="en-US" altLang="zh-TW" sz="14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400" dirty="0" smtClean="0">
                  <a:latin typeface="+mj-ea"/>
                  <a:ea typeface="+mj-ea"/>
                </a:rPr>
                <a:t>選擇硬體數量</a:t>
              </a:r>
              <a:endParaRPr kumimoji="1" lang="en-US" altLang="zh-TW" sz="1400" dirty="0" smtClean="0">
                <a:latin typeface="+mj-ea"/>
                <a:ea typeface="+mj-ea"/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TW" altLang="en-US" sz="1400" dirty="0" smtClean="0">
                  <a:latin typeface="+mj-ea"/>
                  <a:ea typeface="+mj-ea"/>
                </a:rPr>
                <a:t>設定硬體擺設方法</a:t>
              </a:r>
              <a:endParaRPr kumimoji="1" lang="en-US" altLang="zh-TW" sz="1400" dirty="0" smtClean="0"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表格 6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0648629"/>
                  </p:ext>
                </p:extLst>
              </p:nvPr>
            </p:nvGraphicFramePr>
            <p:xfrm>
              <a:off x="10472279" y="-1275180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表格 6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0648629"/>
                  </p:ext>
                </p:extLst>
              </p:nvPr>
            </p:nvGraphicFramePr>
            <p:xfrm>
              <a:off x="10472279" y="-1275180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14444" r="-36111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64957" r="-177778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298077" r="-100000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401942" r="-971" b="-4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t="-100000" r="-402913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14444" t="-100000" r="-361111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64957" t="-100000" r="-177778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298077" t="-100000" r="-100000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401942" t="-100000" r="-971" b="-3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t="-196721" r="-402913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14444" t="-196721" r="-36111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64957" t="-196721" r="-177778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298077" t="-196721" r="-100000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401942" t="-196721" r="-971" b="-20655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t="-296721" r="-402913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14444" t="-296721" r="-36111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64957" t="-296721" r="-177778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298077" t="-296721" r="-100000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t="-378125" r="-402913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14444" t="-378125" r="-36111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164957" t="-378125" r="-177778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298077" t="-378125" r="-100000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0" name="群組 9"/>
          <p:cNvGrpSpPr/>
          <p:nvPr/>
        </p:nvGrpSpPr>
        <p:grpSpPr>
          <a:xfrm>
            <a:off x="-8433340" y="4901611"/>
            <a:ext cx="8114409" cy="5670338"/>
            <a:chOff x="422020" y="580051"/>
            <a:chExt cx="8114409" cy="5670338"/>
          </a:xfrm>
        </p:grpSpPr>
        <p:grpSp>
          <p:nvGrpSpPr>
            <p:cNvPr id="9" name="群組 8"/>
            <p:cNvGrpSpPr/>
            <p:nvPr/>
          </p:nvGrpSpPr>
          <p:grpSpPr>
            <a:xfrm>
              <a:off x="422020" y="925412"/>
              <a:ext cx="8114409" cy="5054102"/>
              <a:chOff x="422020" y="925412"/>
              <a:chExt cx="8114409" cy="5054102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3157548" y="925412"/>
                <a:ext cx="5378881" cy="50247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422020" y="1130338"/>
                <a:ext cx="3093567" cy="2431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535746" y="4389179"/>
                <a:ext cx="3093567" cy="1590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60" name="圖片 59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81416" y="2305859"/>
              <a:ext cx="376177" cy="3027021"/>
            </a:xfrm>
            <a:prstGeom prst="rect">
              <a:avLst/>
            </a:prstGeom>
          </p:spPr>
        </p:pic>
        <p:grpSp>
          <p:nvGrpSpPr>
            <p:cNvPr id="62" name="群組 61"/>
            <p:cNvGrpSpPr/>
            <p:nvPr/>
          </p:nvGrpSpPr>
          <p:grpSpPr>
            <a:xfrm>
              <a:off x="4161655" y="580051"/>
              <a:ext cx="3913778" cy="2986441"/>
              <a:chOff x="9501611" y="3293119"/>
              <a:chExt cx="3913778" cy="2986441"/>
            </a:xfrm>
          </p:grpSpPr>
          <p:sp>
            <p:nvSpPr>
              <p:cNvPr id="63" name="圓角矩形 62"/>
              <p:cNvSpPr/>
              <p:nvPr/>
            </p:nvSpPr>
            <p:spPr>
              <a:xfrm>
                <a:off x="9676780" y="5332578"/>
                <a:ext cx="3738609" cy="561629"/>
              </a:xfrm>
              <a:prstGeom prst="roundRect">
                <a:avLst/>
              </a:prstGeom>
              <a:solidFill>
                <a:srgbClr val="C00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4" name="圓角矩形 63"/>
              <p:cNvSpPr/>
              <p:nvPr/>
            </p:nvSpPr>
            <p:spPr>
              <a:xfrm>
                <a:off x="9655084" y="3745396"/>
                <a:ext cx="3744871" cy="499028"/>
              </a:xfrm>
              <a:prstGeom prst="roundRect">
                <a:avLst/>
              </a:prstGeom>
              <a:solidFill>
                <a:schemeClr val="accent6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字方塊 64"/>
                  <p:cNvSpPr txBox="1"/>
                  <p:nvPr/>
                </p:nvSpPr>
                <p:spPr>
                  <a:xfrm>
                    <a:off x="9937908" y="3843230"/>
                    <a:ext cx="63806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4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𝐿𝐸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latin typeface="Heiti TC Light" charset="-120"/>
                      <a:ea typeface="Heiti TC Light" charset="-120"/>
                      <a:cs typeface="Heiti TC Light" charset="-120"/>
                    </a:endParaRPr>
                  </a:p>
                </p:txBody>
              </p:sp>
            </mc:Choice>
            <mc:Fallback xmlns="">
              <p:sp>
                <p:nvSpPr>
                  <p:cNvPr id="29" name="文字方塊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7908" y="3843230"/>
                    <a:ext cx="638060" cy="3077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字方塊 65"/>
                  <p:cNvSpPr txBox="1"/>
                  <p:nvPr/>
                </p:nvSpPr>
                <p:spPr>
                  <a:xfrm>
                    <a:off x="10932371" y="3843229"/>
                    <a:ext cx="64222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4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𝐿𝐸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latin typeface="Heiti TC Light" charset="-120"/>
                      <a:ea typeface="Heiti TC Light" charset="-120"/>
                      <a:cs typeface="Heiti TC Light" charset="-120"/>
                    </a:endParaRPr>
                  </a:p>
                </p:txBody>
              </p:sp>
            </mc:Choice>
            <mc:Fallback xmlns="">
              <p:sp>
                <p:nvSpPr>
                  <p:cNvPr id="33" name="文字方塊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32371" y="3843229"/>
                    <a:ext cx="642227" cy="30777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字方塊 66"/>
                  <p:cNvSpPr txBox="1"/>
                  <p:nvPr/>
                </p:nvSpPr>
                <p:spPr>
                  <a:xfrm>
                    <a:off x="11825548" y="3843229"/>
                    <a:ext cx="64222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4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𝐿𝐸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latin typeface="Heiti TC Light" charset="-120"/>
                      <a:ea typeface="Heiti TC Light" charset="-120"/>
                      <a:cs typeface="Heiti TC Light" charset="-120"/>
                    </a:endParaRPr>
                  </a:p>
                </p:txBody>
              </p:sp>
            </mc:Choice>
            <mc:Fallback xmlns="">
              <p:sp>
                <p:nvSpPr>
                  <p:cNvPr id="37" name="文字方塊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25548" y="3843229"/>
                    <a:ext cx="642227" cy="307777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字方塊 67"/>
                  <p:cNvSpPr txBox="1"/>
                  <p:nvPr/>
                </p:nvSpPr>
                <p:spPr>
                  <a:xfrm>
                    <a:off x="10003547" y="5461589"/>
                    <a:ext cx="53764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4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latin typeface="Heiti TC Light" charset="-120"/>
                      <a:ea typeface="Heiti TC Light" charset="-120"/>
                      <a:cs typeface="Heiti TC Light" charset="-120"/>
                    </a:endParaRPr>
                  </a:p>
                </p:txBody>
              </p:sp>
            </mc:Choice>
            <mc:Fallback xmlns="">
              <p:sp>
                <p:nvSpPr>
                  <p:cNvPr id="46" name="文字方塊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3547" y="5461589"/>
                    <a:ext cx="537648" cy="307777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字方塊 68"/>
                  <p:cNvSpPr txBox="1"/>
                  <p:nvPr/>
                </p:nvSpPr>
                <p:spPr>
                  <a:xfrm>
                    <a:off x="11019063" y="5461589"/>
                    <a:ext cx="54181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4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latin typeface="Heiti TC Light" charset="-120"/>
                      <a:ea typeface="Heiti TC Light" charset="-120"/>
                      <a:cs typeface="Heiti TC Light" charset="-120"/>
                    </a:endParaRPr>
                  </a:p>
                </p:txBody>
              </p:sp>
            </mc:Choice>
            <mc:Fallback xmlns="">
              <p:sp>
                <p:nvSpPr>
                  <p:cNvPr id="50" name="文字方塊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19063" y="5461589"/>
                    <a:ext cx="541815" cy="30777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字方塊 69"/>
                  <p:cNvSpPr txBox="1"/>
                  <p:nvPr/>
                </p:nvSpPr>
                <p:spPr>
                  <a:xfrm>
                    <a:off x="11942525" y="5462902"/>
                    <a:ext cx="54181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400" i="1">
                              <a:latin typeface="Cambria Math" charset="0"/>
                              <a:ea typeface="Heiti TC Light" charset="-120"/>
                              <a:cs typeface="Heiti TC Light" charset="-120"/>
                            </a:rPr>
                            <m:t>𝑃</m:t>
                          </m:r>
                          <m:sSub>
                            <m:sSubPr>
                              <m:ctrlP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TW" sz="1400" i="1">
                                  <a:latin typeface="Cambria Math" charset="0"/>
                                  <a:ea typeface="Heiti TC Light" charset="-120"/>
                                  <a:cs typeface="Heiti TC Light" charset="-12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zh-TW" altLang="en-US" sz="1400" dirty="0">
                      <a:latin typeface="Heiti TC Light" charset="-120"/>
                      <a:ea typeface="Heiti TC Light" charset="-120"/>
                      <a:cs typeface="Heiti TC Light" charset="-120"/>
                    </a:endParaRPr>
                  </a:p>
                </p:txBody>
              </p:sp>
            </mc:Choice>
            <mc:Fallback xmlns="">
              <p:sp>
                <p:nvSpPr>
                  <p:cNvPr id="54" name="文字方塊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942525" y="5462902"/>
                    <a:ext cx="541815" cy="307777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文字方塊 70"/>
              <p:cNvSpPr txBox="1"/>
              <p:nvPr/>
            </p:nvSpPr>
            <p:spPr>
              <a:xfrm>
                <a:off x="12809780" y="5253776"/>
                <a:ext cx="4683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mr-IN" altLang="zh-TW" sz="3200" dirty="0"/>
                  <a:t>…</a:t>
                </a:r>
                <a:endParaRPr kumimoji="1" lang="zh-TW" altLang="en-US" sz="3200" dirty="0"/>
              </a:p>
            </p:txBody>
          </p:sp>
          <p:sp>
            <p:nvSpPr>
              <p:cNvPr id="72" name="文字方塊 71"/>
              <p:cNvSpPr txBox="1"/>
              <p:nvPr/>
            </p:nvSpPr>
            <p:spPr>
              <a:xfrm>
                <a:off x="9953484" y="5947970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rPr>
                  <a:t>解碼</a:t>
                </a:r>
              </a:p>
            </p:txBody>
          </p:sp>
          <p:grpSp>
            <p:nvGrpSpPr>
              <p:cNvPr id="73" name="群組 72"/>
              <p:cNvGrpSpPr/>
              <p:nvPr/>
            </p:nvGrpSpPr>
            <p:grpSpPr>
              <a:xfrm rot="5400000">
                <a:off x="10710787" y="3727714"/>
                <a:ext cx="957582" cy="2043522"/>
                <a:chOff x="3613454" y="1933436"/>
                <a:chExt cx="2073549" cy="1719516"/>
              </a:xfrm>
            </p:grpSpPr>
            <p:cxnSp>
              <p:nvCxnSpPr>
                <p:cNvPr id="87" name="直線箭頭接點 86"/>
                <p:cNvCxnSpPr/>
                <p:nvPr/>
              </p:nvCxnSpPr>
              <p:spPr>
                <a:xfrm>
                  <a:off x="3613454" y="1933436"/>
                  <a:ext cx="2073549" cy="0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線箭頭接點 87"/>
                <p:cNvCxnSpPr/>
                <p:nvPr/>
              </p:nvCxnSpPr>
              <p:spPr>
                <a:xfrm>
                  <a:off x="3613454" y="2728775"/>
                  <a:ext cx="2073549" cy="0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箭頭接點 88"/>
                <p:cNvCxnSpPr/>
                <p:nvPr/>
              </p:nvCxnSpPr>
              <p:spPr>
                <a:xfrm>
                  <a:off x="3613454" y="3600821"/>
                  <a:ext cx="2073549" cy="0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線箭頭接點 89"/>
                <p:cNvCxnSpPr/>
                <p:nvPr/>
              </p:nvCxnSpPr>
              <p:spPr>
                <a:xfrm>
                  <a:off x="3613454" y="1933436"/>
                  <a:ext cx="2073549" cy="795339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線箭頭接點 90"/>
                <p:cNvCxnSpPr/>
                <p:nvPr/>
              </p:nvCxnSpPr>
              <p:spPr>
                <a:xfrm>
                  <a:off x="3613454" y="1933436"/>
                  <a:ext cx="2073549" cy="1667385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線箭頭接點 91"/>
                <p:cNvCxnSpPr/>
                <p:nvPr/>
              </p:nvCxnSpPr>
              <p:spPr>
                <a:xfrm flipV="1">
                  <a:off x="3613454" y="1933436"/>
                  <a:ext cx="2073549" cy="775865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線箭頭接點 92"/>
                <p:cNvCxnSpPr/>
                <p:nvPr/>
              </p:nvCxnSpPr>
              <p:spPr>
                <a:xfrm flipV="1">
                  <a:off x="3613454" y="1957543"/>
                  <a:ext cx="2027090" cy="1643279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線箭頭接點 93"/>
                <p:cNvCxnSpPr/>
                <p:nvPr/>
              </p:nvCxnSpPr>
              <p:spPr>
                <a:xfrm>
                  <a:off x="3613454" y="2709301"/>
                  <a:ext cx="2073549" cy="943651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線箭頭接點 94"/>
                <p:cNvCxnSpPr/>
                <p:nvPr/>
              </p:nvCxnSpPr>
              <p:spPr>
                <a:xfrm flipV="1">
                  <a:off x="3665794" y="2728775"/>
                  <a:ext cx="1978493" cy="872046"/>
                </a:xfrm>
                <a:prstGeom prst="straightConnector1">
                  <a:avLst/>
                </a:prstGeom>
                <a:ln w="19050">
                  <a:solidFill>
                    <a:schemeClr val="accent3"/>
                  </a:solidFill>
                  <a:headEnd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4" name="文字方塊 73"/>
              <p:cNvSpPr txBox="1"/>
              <p:nvPr/>
            </p:nvSpPr>
            <p:spPr>
              <a:xfrm>
                <a:off x="9501611" y="4538675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400">
                    <a:solidFill>
                      <a:schemeClr val="bg1">
                        <a:lumMod val="6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rPr>
                  <a:t>光傳遞</a:t>
                </a:r>
                <a:endParaRPr kumimoji="1" lang="zh-TW" altLang="en-US" sz="1400" dirty="0">
                  <a:solidFill>
                    <a:schemeClr val="bg1">
                      <a:lumMod val="65000"/>
                    </a:schemeClr>
                  </a:solidFill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10997049" y="597178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rPr>
                  <a:t>解碼</a:t>
                </a:r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11939469" y="597178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rPr>
                  <a:t>解碼</a:t>
                </a:r>
              </a:p>
            </p:txBody>
          </p:sp>
          <p:cxnSp>
            <p:nvCxnSpPr>
              <p:cNvPr id="77" name="直線箭頭接點 76"/>
              <p:cNvCxnSpPr/>
              <p:nvPr/>
            </p:nvCxnSpPr>
            <p:spPr>
              <a:xfrm>
                <a:off x="12211339" y="5828907"/>
                <a:ext cx="0" cy="16393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箭頭接點 77"/>
              <p:cNvCxnSpPr/>
              <p:nvPr/>
            </p:nvCxnSpPr>
            <p:spPr>
              <a:xfrm>
                <a:off x="11298614" y="5828907"/>
                <a:ext cx="0" cy="16393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箭頭接點 78"/>
              <p:cNvCxnSpPr/>
              <p:nvPr/>
            </p:nvCxnSpPr>
            <p:spPr>
              <a:xfrm>
                <a:off x="10233486" y="5828907"/>
                <a:ext cx="0" cy="16393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字方塊 79"/>
              <p:cNvSpPr txBox="1"/>
              <p:nvPr/>
            </p:nvSpPr>
            <p:spPr>
              <a:xfrm>
                <a:off x="12794347" y="3634231"/>
                <a:ext cx="4683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mr-IN" altLang="zh-TW" sz="3200" dirty="0"/>
                  <a:t>…</a:t>
                </a:r>
                <a:endParaRPr kumimoji="1" lang="zh-TW" altLang="en-US" sz="3200" dirty="0"/>
              </a:p>
            </p:txBody>
          </p:sp>
          <p:cxnSp>
            <p:nvCxnSpPr>
              <p:cNvPr id="81" name="直線箭頭接點 80"/>
              <p:cNvCxnSpPr/>
              <p:nvPr/>
            </p:nvCxnSpPr>
            <p:spPr>
              <a:xfrm>
                <a:off x="12184951" y="3634231"/>
                <a:ext cx="0" cy="16393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箭頭接點 81"/>
              <p:cNvCxnSpPr/>
              <p:nvPr/>
            </p:nvCxnSpPr>
            <p:spPr>
              <a:xfrm>
                <a:off x="11272226" y="3634231"/>
                <a:ext cx="0" cy="16393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箭頭接點 82"/>
              <p:cNvCxnSpPr/>
              <p:nvPr/>
            </p:nvCxnSpPr>
            <p:spPr>
              <a:xfrm>
                <a:off x="10207098" y="3634231"/>
                <a:ext cx="0" cy="16393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w="lg" len="lg"/>
                <a:tailEnd type="triangle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文字方塊 83"/>
              <p:cNvSpPr txBox="1"/>
              <p:nvPr/>
            </p:nvSpPr>
            <p:spPr>
              <a:xfrm>
                <a:off x="9895948" y="3293119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rPr>
                  <a:t>編碼</a:t>
                </a:r>
              </a:p>
            </p:txBody>
          </p:sp>
          <p:sp>
            <p:nvSpPr>
              <p:cNvPr id="85" name="文字方塊 84"/>
              <p:cNvSpPr txBox="1"/>
              <p:nvPr/>
            </p:nvSpPr>
            <p:spPr>
              <a:xfrm>
                <a:off x="10981614" y="3293119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400">
                    <a:latin typeface="Heiti TC Light" charset="-120"/>
                    <a:ea typeface="Heiti TC Light" charset="-120"/>
                    <a:cs typeface="Heiti TC Light" charset="-120"/>
                  </a:rPr>
                  <a:t>編碼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86" name="文字方塊 85"/>
              <p:cNvSpPr txBox="1"/>
              <p:nvPr/>
            </p:nvSpPr>
            <p:spPr>
              <a:xfrm>
                <a:off x="11874791" y="3293119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400">
                    <a:latin typeface="Heiti TC Light" charset="-120"/>
                    <a:ea typeface="Heiti TC Light" charset="-120"/>
                    <a:cs typeface="Heiti TC Light" charset="-120"/>
                  </a:rPr>
                  <a:t>編碼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</p:grpSp>
        <p:sp>
          <p:nvSpPr>
            <p:cNvPr id="96" name="文字方塊 95"/>
            <p:cNvSpPr txBox="1"/>
            <p:nvPr/>
          </p:nvSpPr>
          <p:spPr>
            <a:xfrm>
              <a:off x="4750839" y="5942612"/>
              <a:ext cx="29001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1400" dirty="0" smtClean="0">
                  <a:latin typeface="Heiti TC Light" charset="-120"/>
                  <a:ea typeface="Heiti TC Light" charset="-120"/>
                  <a:cs typeface="Heiti TC Light" charset="-120"/>
                </a:rPr>
                <a:t>得到</a:t>
              </a:r>
              <a:r>
                <a:rPr kumimoji="1" lang="en-US" altLang="zh-TW" sz="1400" dirty="0" smtClean="0">
                  <a:latin typeface="Heiti TC Light" charset="-120"/>
                  <a:ea typeface="Heiti TC Light" charset="-120"/>
                  <a:cs typeface="Heiti TC Light" charset="-120"/>
                </a:rPr>
                <a:t>P</a:t>
              </a:r>
              <a:r>
                <a:rPr kumimoji="1" lang="zh-TW" altLang="en-US" sz="1400" dirty="0" smtClean="0">
                  <a:latin typeface="Heiti TC Light" charset="-120"/>
                  <a:ea typeface="Heiti TC Light" charset="-120"/>
                  <a:cs typeface="Heiti TC Light" charset="-120"/>
                </a:rPr>
                <a:t>個</a:t>
              </a:r>
              <a:r>
                <a:rPr kumimoji="1" lang="en-US" altLang="zh-TW" sz="1400" dirty="0" smtClean="0">
                  <a:latin typeface="Heiti TC Light" charset="-120"/>
                  <a:ea typeface="Heiti TC Light" charset="-120"/>
                  <a:cs typeface="Heiti TC Light" charset="-120"/>
                </a:rPr>
                <a:t>PD</a:t>
              </a:r>
              <a:r>
                <a:rPr kumimoji="1" lang="zh-TW" altLang="en-US" sz="1400" dirty="0" smtClean="0">
                  <a:latin typeface="Heiti TC Light" charset="-120"/>
                  <a:ea typeface="Heiti TC Light" charset="-120"/>
                  <a:cs typeface="Heiti TC Light" charset="-120"/>
                </a:rPr>
                <a:t>對應</a:t>
              </a:r>
              <a:r>
                <a:rPr kumimoji="1" lang="en-US" altLang="zh-TW" sz="1400" dirty="0" smtClean="0">
                  <a:latin typeface="Heiti TC Light" charset="-120"/>
                  <a:ea typeface="Heiti TC Light" charset="-120"/>
                  <a:cs typeface="Heiti TC Light" charset="-120"/>
                </a:rPr>
                <a:t>L</a:t>
              </a:r>
              <a:r>
                <a:rPr kumimoji="1" lang="zh-TW" altLang="en-US" sz="1400" dirty="0" smtClean="0">
                  <a:latin typeface="Heiti TC Light" charset="-120"/>
                  <a:ea typeface="Heiti TC Light" charset="-120"/>
                  <a:cs typeface="Heiti TC Light" charset="-120"/>
                </a:rPr>
                <a:t>個</a:t>
              </a:r>
              <a:r>
                <a:rPr kumimoji="1" lang="en-US" altLang="zh-TW" sz="1400" dirty="0" smtClean="0">
                  <a:latin typeface="Heiti TC Light" charset="-120"/>
                  <a:ea typeface="Heiti TC Light" charset="-120"/>
                  <a:cs typeface="Heiti TC Light" charset="-120"/>
                </a:rPr>
                <a:t>LED</a:t>
              </a:r>
              <a:r>
                <a:rPr kumimoji="1" lang="zh-TW" altLang="en-US" sz="1400" dirty="0" smtClean="0">
                  <a:latin typeface="Heiti TC Light" charset="-120"/>
                  <a:ea typeface="Heiti TC Light" charset="-120"/>
                  <a:cs typeface="Heiti TC Light" charset="-120"/>
                </a:rPr>
                <a:t>的電流訊號</a:t>
              </a:r>
              <a:endParaRPr kumimoji="1" lang="zh-TW" altLang="en-US" sz="1400" dirty="0">
                <a:latin typeface="Heiti TC Light" charset="-120"/>
                <a:ea typeface="Heiti TC Light" charset="-120"/>
                <a:cs typeface="Heiti TC Light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28649" y="1232998"/>
            <a:ext cx="7709703" cy="860044"/>
            <a:chOff x="628649" y="1232998"/>
            <a:chExt cx="7709703" cy="860044"/>
          </a:xfrm>
        </p:grpSpPr>
        <p:grpSp>
          <p:nvGrpSpPr>
            <p:cNvPr id="12" name="群組 11"/>
            <p:cNvGrpSpPr/>
            <p:nvPr/>
          </p:nvGrpSpPr>
          <p:grpSpPr>
            <a:xfrm>
              <a:off x="628649" y="1310189"/>
              <a:ext cx="2471983" cy="782853"/>
              <a:chOff x="781050" y="1466475"/>
              <a:chExt cx="2471983" cy="782853"/>
            </a:xfrm>
          </p:grpSpPr>
          <p:sp>
            <p:nvSpPr>
              <p:cNvPr id="116" name="文字方塊 115"/>
              <p:cNvSpPr txBox="1"/>
              <p:nvPr/>
            </p:nvSpPr>
            <p:spPr>
              <a:xfrm>
                <a:off x="852674" y="1550945"/>
                <a:ext cx="9364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Step1. </a:t>
                </a:r>
                <a:endPara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781050" y="1466475"/>
                <a:ext cx="2471983" cy="78285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596166" y="1550945"/>
                <a:ext cx="158729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TW" altLang="en-US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決定</a:t>
                </a:r>
                <a:r>
                  <a:rPr kumimoji="1" lang="en-US" altLang="zh-TW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與</a:t>
                </a:r>
                <a:r>
                  <a:rPr kumimoji="1" lang="en-US" altLang="zh-TW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</a:p>
              <a:p>
                <a:r>
                  <a:rPr kumimoji="1" lang="zh-TW" altLang="en-US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次</a:t>
                </a:r>
                <a:r>
                  <a:rPr kumimoji="1" lang="zh-TW" altLang="en-US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系統規格</a:t>
                </a:r>
              </a:p>
            </p:txBody>
          </p:sp>
        </p:grpSp>
        <p:sp>
          <p:nvSpPr>
            <p:cNvPr id="119" name="矩形 118"/>
            <p:cNvSpPr/>
            <p:nvPr/>
          </p:nvSpPr>
          <p:spPr>
            <a:xfrm>
              <a:off x="3635724" y="1232998"/>
              <a:ext cx="4702628" cy="7939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決定硬體數量、硬體規格、硬體擺設方法</a:t>
              </a:r>
              <a:endParaRPr kumimoji="1" lang="zh-TW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30998" y="978677"/>
            <a:ext cx="7695713" cy="5280936"/>
            <a:chOff x="630998" y="993425"/>
            <a:chExt cx="7695713" cy="5280936"/>
          </a:xfrm>
        </p:grpSpPr>
        <p:grpSp>
          <p:nvGrpSpPr>
            <p:cNvPr id="16" name="群組 15"/>
            <p:cNvGrpSpPr/>
            <p:nvPr/>
          </p:nvGrpSpPr>
          <p:grpSpPr>
            <a:xfrm>
              <a:off x="630998" y="993425"/>
              <a:ext cx="7695713" cy="2127125"/>
              <a:chOff x="630998" y="993425"/>
              <a:chExt cx="7695713" cy="2127125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630998" y="2583970"/>
                <a:ext cx="2471983" cy="536580"/>
                <a:chOff x="781702" y="2727669"/>
                <a:chExt cx="2471983" cy="536580"/>
              </a:xfrm>
            </p:grpSpPr>
            <p:sp>
              <p:nvSpPr>
                <p:cNvPr id="120" name="文字方塊 119"/>
                <p:cNvSpPr txBox="1"/>
                <p:nvPr/>
              </p:nvSpPr>
              <p:spPr>
                <a:xfrm>
                  <a:off x="853326" y="2790857"/>
                  <a:ext cx="1859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Step2. </a:t>
                  </a:r>
                  <a:r>
                    <a:rPr kumimoji="1" lang="zh-TW" altLang="en-US" b="1" u="sng" dirty="0" smtClean="0">
                      <a:latin typeface="Heiti TC Light" charset="-120"/>
                      <a:ea typeface="Heiti TC Light" charset="-120"/>
                      <a:cs typeface="Heiti TC Light" charset="-120"/>
                    </a:rPr>
                    <a:t>系統設置</a:t>
                  </a:r>
                  <a:endParaRPr kumimoji="1" lang="zh-TW" altLang="en-US" b="1" u="sng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781702" y="2727669"/>
                  <a:ext cx="2471983" cy="53658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122" name="矩形 121"/>
              <p:cNvSpPr/>
              <p:nvPr/>
            </p:nvSpPr>
            <p:spPr>
              <a:xfrm>
                <a:off x="3624083" y="993425"/>
                <a:ext cx="4702628" cy="79396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TW" altLang="en-US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將兩次系統設置於空間中</a:t>
                </a:r>
                <a:endParaRPr kumimoji="1" lang="zh-TW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123" name="圖片 1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999" y="1805303"/>
              <a:ext cx="4452796" cy="44690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4" name="表格 1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675871"/>
                  </p:ext>
                </p:extLst>
              </p:nvPr>
            </p:nvGraphicFramePr>
            <p:xfrm>
              <a:off x="4493485" y="4053686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200" b="0" i="0" smtClean="0">
                                        <a:latin typeface="Cambria Math" charset="0"/>
                                      </a:rPr>
                                      <m:t>LED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0" smtClean="0">
                                    <a:latin typeface="Cambria Math" charset="0"/>
                                  </a:rPr>
                                  <m:t>𝐏</m:t>
                                </m:r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12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𝐏𝐃</m:t>
                                    </m:r>
                                  </m:e>
                                  <m:sub>
                                    <m:r>
                                      <a:rPr lang="en-US" altLang="zh-TW" sz="1200" b="1" i="0" smtClean="0"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latin typeface="Cambria Math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b="1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135002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TW" altLang="en-US" sz="1200" i="1" smtClean="0">
                                    <a:latin typeface="Cambria Math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TW" alt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4" name="表格 1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675871"/>
                  </p:ext>
                </p:extLst>
              </p:nvPr>
            </p:nvGraphicFramePr>
            <p:xfrm>
              <a:off x="4493485" y="4053686"/>
              <a:ext cx="3141870" cy="1858011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628374"/>
                    <a:gridCol w="543482"/>
                    <a:gridCol w="713266"/>
                    <a:gridCol w="628374"/>
                    <a:gridCol w="628374"/>
                  </a:tblGrid>
                  <a:tr h="362924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116854" r="-365169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163559" r="-175424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301942" r="-100971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401942" r="-971" b="-4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971" t="-100000" r="-401942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116854" t="-100000" r="-365169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163559" t="-100000" r="-175424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301942" t="-100000" r="-100971" b="-3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401942" t="-100000" r="-971" b="-31166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971" t="-196721" r="-401942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116854" t="-196721" r="-365169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163559" t="-196721" r="-175424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301942" t="-196721" r="-100971" b="-2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401942" t="-196721" r="-971" b="-206557"/>
                          </a:stretch>
                        </a:blipFill>
                      </a:tcPr>
                    </a:tc>
                  </a:tr>
                  <a:tr h="36796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971" t="-296721" r="-401942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116854" t="-296721" r="-365169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163559" t="-296721" r="-175424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301942" t="-296721" r="-100971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401942" t="-296721" r="-971" b="-106557"/>
                          </a:stretch>
                        </a:blipFill>
                      </a:tcPr>
                    </a:tc>
                  </a:tr>
                  <a:tr h="39118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971" t="-378125" r="-401942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116854" t="-378125" r="-365169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163559" t="-378125" r="-175424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6"/>
                          <a:stretch>
                            <a:fillRect l="-301942" t="-378125" r="-100971" b="-1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2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5" name="群組 124"/>
          <p:cNvGrpSpPr/>
          <p:nvPr/>
        </p:nvGrpSpPr>
        <p:grpSpPr>
          <a:xfrm>
            <a:off x="635580" y="661030"/>
            <a:ext cx="8097546" cy="6102547"/>
            <a:chOff x="635580" y="675778"/>
            <a:chExt cx="8097546" cy="6102547"/>
          </a:xfrm>
        </p:grpSpPr>
        <p:grpSp>
          <p:nvGrpSpPr>
            <p:cNvPr id="126" name="群組 125"/>
            <p:cNvGrpSpPr/>
            <p:nvPr/>
          </p:nvGrpSpPr>
          <p:grpSpPr>
            <a:xfrm>
              <a:off x="635580" y="3597962"/>
              <a:ext cx="2462212" cy="769719"/>
              <a:chOff x="790821" y="3743845"/>
              <a:chExt cx="2462212" cy="769719"/>
            </a:xfrm>
          </p:grpSpPr>
          <p:sp>
            <p:nvSpPr>
              <p:cNvPr id="165" name="文字方塊 164"/>
              <p:cNvSpPr txBox="1"/>
              <p:nvPr/>
            </p:nvSpPr>
            <p:spPr>
              <a:xfrm>
                <a:off x="850723" y="3783681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Step3. LED</a:t>
                </a:r>
                <a:r>
                  <a:rPr kumimoji="1" lang="zh-TW" altLang="en-US" b="1" u="sng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發送與</a:t>
                </a:r>
                <a:endParaRPr kumimoji="1" lang="zh-TW" altLang="en-US" b="1" u="sng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166" name="矩形 165"/>
              <p:cNvSpPr/>
              <p:nvPr/>
            </p:nvSpPr>
            <p:spPr>
              <a:xfrm>
                <a:off x="790821" y="3743845"/>
                <a:ext cx="2462212" cy="76971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1596166" y="4068266"/>
                <a:ext cx="1415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TW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b="1" u="sng" dirty="0">
                    <a:latin typeface="Heiti TC Light" charset="-120"/>
                    <a:ea typeface="Heiti TC Light" charset="-120"/>
                    <a:cs typeface="Heiti TC Light" charset="-120"/>
                  </a:rPr>
                  <a:t>接收訊號</a:t>
                </a:r>
              </a:p>
            </p:txBody>
          </p:sp>
        </p:grpSp>
        <p:grpSp>
          <p:nvGrpSpPr>
            <p:cNvPr id="127" name="群組 126"/>
            <p:cNvGrpSpPr/>
            <p:nvPr/>
          </p:nvGrpSpPr>
          <p:grpSpPr>
            <a:xfrm>
              <a:off x="4062956" y="675778"/>
              <a:ext cx="4670170" cy="6102547"/>
              <a:chOff x="-4256839" y="4896685"/>
              <a:chExt cx="4670170" cy="6102547"/>
            </a:xfrm>
          </p:grpSpPr>
          <p:pic>
            <p:nvPicPr>
              <p:cNvPr id="128" name="圖片 127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-2537078" y="6622493"/>
                <a:ext cx="376177" cy="3027021"/>
              </a:xfrm>
              <a:prstGeom prst="rect">
                <a:avLst/>
              </a:prstGeom>
            </p:spPr>
          </p:pic>
          <p:grpSp>
            <p:nvGrpSpPr>
              <p:cNvPr id="129" name="群組 128"/>
              <p:cNvGrpSpPr/>
              <p:nvPr/>
            </p:nvGrpSpPr>
            <p:grpSpPr>
              <a:xfrm>
                <a:off x="-4256839" y="4896685"/>
                <a:ext cx="3913778" cy="2986441"/>
                <a:chOff x="9501611" y="3293119"/>
                <a:chExt cx="3913778" cy="2986441"/>
              </a:xfrm>
            </p:grpSpPr>
            <p:sp>
              <p:nvSpPr>
                <p:cNvPr id="132" name="圓角矩形 131"/>
                <p:cNvSpPr/>
                <p:nvPr/>
              </p:nvSpPr>
              <p:spPr>
                <a:xfrm>
                  <a:off x="9676780" y="5332578"/>
                  <a:ext cx="3738609" cy="561629"/>
                </a:xfrm>
                <a:prstGeom prst="roundRect">
                  <a:avLst/>
                </a:prstGeom>
                <a:solidFill>
                  <a:srgbClr val="C000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33" name="圓角矩形 132"/>
                <p:cNvSpPr/>
                <p:nvPr/>
              </p:nvSpPr>
              <p:spPr>
                <a:xfrm>
                  <a:off x="9655084" y="3745396"/>
                  <a:ext cx="3744871" cy="499028"/>
                </a:xfrm>
                <a:prstGeom prst="roundRect">
                  <a:avLst/>
                </a:prstGeom>
                <a:solidFill>
                  <a:schemeClr val="accent6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4" name="文字方塊 133"/>
                    <p:cNvSpPr txBox="1"/>
                    <p:nvPr/>
                  </p:nvSpPr>
                  <p:spPr>
                    <a:xfrm>
                      <a:off x="9937908" y="3843230"/>
                      <a:ext cx="63806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𝐿𝐸</m:t>
                            </m:r>
                            <m:sSub>
                              <m:sSubPr>
                                <m:ctrlP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文字方塊 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37908" y="3843230"/>
                      <a:ext cx="638060" cy="307777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5" name="文字方塊 134"/>
                    <p:cNvSpPr txBox="1"/>
                    <p:nvPr/>
                  </p:nvSpPr>
                  <p:spPr>
                    <a:xfrm>
                      <a:off x="10932371" y="3843229"/>
                      <a:ext cx="64222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𝐿𝐸</m:t>
                            </m:r>
                            <m:sSub>
                              <m:sSubPr>
                                <m:ctrlP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文字方塊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32371" y="3843229"/>
                      <a:ext cx="642227" cy="307777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文字方塊 135"/>
                    <p:cNvSpPr txBox="1"/>
                    <p:nvPr/>
                  </p:nvSpPr>
                  <p:spPr>
                    <a:xfrm>
                      <a:off x="11825548" y="3843229"/>
                      <a:ext cx="64222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𝐿𝐸</m:t>
                            </m:r>
                            <m:sSub>
                              <m:sSubPr>
                                <m:ctrlP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文字方塊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825548" y="3843229"/>
                      <a:ext cx="642227" cy="307777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7" name="文字方塊 136"/>
                    <p:cNvSpPr txBox="1"/>
                    <p:nvPr/>
                  </p:nvSpPr>
                  <p:spPr>
                    <a:xfrm>
                      <a:off x="10003547" y="5461589"/>
                      <a:ext cx="53764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46" name="文字方塊 4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3547" y="5461589"/>
                      <a:ext cx="537648" cy="307777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文字方塊 137"/>
                    <p:cNvSpPr txBox="1"/>
                    <p:nvPr/>
                  </p:nvSpPr>
                  <p:spPr>
                    <a:xfrm>
                      <a:off x="11019063" y="5461589"/>
                      <a:ext cx="54181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文字方塊 4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019063" y="5461589"/>
                      <a:ext cx="541815" cy="307777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9" name="文字方塊 138"/>
                    <p:cNvSpPr txBox="1"/>
                    <p:nvPr/>
                  </p:nvSpPr>
                  <p:spPr>
                    <a:xfrm>
                      <a:off x="11942525" y="5462902"/>
                      <a:ext cx="54181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sz="1400" i="1">
                                <a:latin typeface="Cambria Math" charset="0"/>
                                <a:ea typeface="Heiti TC Light" charset="-120"/>
                                <a:cs typeface="Heiti TC Light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TW" sz="1400" i="1">
                                    <a:latin typeface="Cambria Math" charset="0"/>
                                    <a:ea typeface="Heiti TC Light" charset="-120"/>
                                    <a:cs typeface="Heiti TC Light" charset="-12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TW" altLang="en-US" sz="1400" dirty="0">
                        <a:latin typeface="Heiti TC Light" charset="-120"/>
                        <a:ea typeface="Heiti TC Light" charset="-120"/>
                        <a:cs typeface="Heiti TC Light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文字方塊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942525" y="5462902"/>
                      <a:ext cx="541815" cy="307777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0" name="文字方塊 139"/>
                <p:cNvSpPr txBox="1"/>
                <p:nvPr/>
              </p:nvSpPr>
              <p:spPr>
                <a:xfrm>
                  <a:off x="12809780" y="5253776"/>
                  <a:ext cx="46839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mr-IN" altLang="zh-TW" sz="3200" dirty="0"/>
                    <a:t>…</a:t>
                  </a:r>
                  <a:endParaRPr kumimoji="1" lang="zh-TW" altLang="en-US" sz="3200" dirty="0"/>
                </a:p>
              </p:txBody>
            </p:sp>
            <p:sp>
              <p:nvSpPr>
                <p:cNvPr id="141" name="文字方塊 140"/>
                <p:cNvSpPr txBox="1"/>
                <p:nvPr/>
              </p:nvSpPr>
              <p:spPr>
                <a:xfrm>
                  <a:off x="9953484" y="5947970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1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解碼</a:t>
                  </a:r>
                </a:p>
              </p:txBody>
            </p:sp>
            <p:grpSp>
              <p:nvGrpSpPr>
                <p:cNvPr id="142" name="群組 141"/>
                <p:cNvGrpSpPr/>
                <p:nvPr/>
              </p:nvGrpSpPr>
              <p:grpSpPr>
                <a:xfrm rot="5400000">
                  <a:off x="10710787" y="3727714"/>
                  <a:ext cx="957582" cy="2043522"/>
                  <a:chOff x="3613454" y="1933436"/>
                  <a:chExt cx="2073549" cy="1719516"/>
                </a:xfrm>
              </p:grpSpPr>
              <p:cxnSp>
                <p:nvCxnSpPr>
                  <p:cNvPr id="156" name="直線箭頭接點 155"/>
                  <p:cNvCxnSpPr/>
                  <p:nvPr/>
                </p:nvCxnSpPr>
                <p:spPr>
                  <a:xfrm>
                    <a:off x="3613454" y="1933436"/>
                    <a:ext cx="2073549" cy="0"/>
                  </a:xfrm>
                  <a:prstGeom prst="straightConnector1">
                    <a:avLst/>
                  </a:prstGeom>
                  <a:ln w="19050">
                    <a:solidFill>
                      <a:schemeClr val="accent3"/>
                    </a:solidFill>
                    <a:headEnd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直線箭頭接點 156"/>
                  <p:cNvCxnSpPr/>
                  <p:nvPr/>
                </p:nvCxnSpPr>
                <p:spPr>
                  <a:xfrm>
                    <a:off x="3613454" y="2728775"/>
                    <a:ext cx="2073549" cy="0"/>
                  </a:xfrm>
                  <a:prstGeom prst="straightConnector1">
                    <a:avLst/>
                  </a:prstGeom>
                  <a:ln w="19050">
                    <a:solidFill>
                      <a:schemeClr val="accent3"/>
                    </a:solidFill>
                    <a:headEnd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直線箭頭接點 157"/>
                  <p:cNvCxnSpPr/>
                  <p:nvPr/>
                </p:nvCxnSpPr>
                <p:spPr>
                  <a:xfrm>
                    <a:off x="3613454" y="3600821"/>
                    <a:ext cx="2073549" cy="0"/>
                  </a:xfrm>
                  <a:prstGeom prst="straightConnector1">
                    <a:avLst/>
                  </a:prstGeom>
                  <a:ln w="19050">
                    <a:solidFill>
                      <a:schemeClr val="accent3"/>
                    </a:solidFill>
                    <a:headEnd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直線箭頭接點 158"/>
                  <p:cNvCxnSpPr/>
                  <p:nvPr/>
                </p:nvCxnSpPr>
                <p:spPr>
                  <a:xfrm>
                    <a:off x="3613454" y="1933436"/>
                    <a:ext cx="2073549" cy="795339"/>
                  </a:xfrm>
                  <a:prstGeom prst="straightConnector1">
                    <a:avLst/>
                  </a:prstGeom>
                  <a:ln w="19050">
                    <a:solidFill>
                      <a:schemeClr val="accent3"/>
                    </a:solidFill>
                    <a:headEnd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直線箭頭接點 159"/>
                  <p:cNvCxnSpPr/>
                  <p:nvPr/>
                </p:nvCxnSpPr>
                <p:spPr>
                  <a:xfrm>
                    <a:off x="3613454" y="1933436"/>
                    <a:ext cx="2073549" cy="1667385"/>
                  </a:xfrm>
                  <a:prstGeom prst="straightConnector1">
                    <a:avLst/>
                  </a:prstGeom>
                  <a:ln w="19050">
                    <a:solidFill>
                      <a:schemeClr val="accent3"/>
                    </a:solidFill>
                    <a:headEnd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直線箭頭接點 160"/>
                  <p:cNvCxnSpPr/>
                  <p:nvPr/>
                </p:nvCxnSpPr>
                <p:spPr>
                  <a:xfrm flipV="1">
                    <a:off x="3613454" y="1933436"/>
                    <a:ext cx="2073549" cy="775865"/>
                  </a:xfrm>
                  <a:prstGeom prst="straightConnector1">
                    <a:avLst/>
                  </a:prstGeom>
                  <a:ln w="19050">
                    <a:solidFill>
                      <a:schemeClr val="accent3"/>
                    </a:solidFill>
                    <a:headEnd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線箭頭接點 161"/>
                  <p:cNvCxnSpPr/>
                  <p:nvPr/>
                </p:nvCxnSpPr>
                <p:spPr>
                  <a:xfrm flipV="1">
                    <a:off x="3613454" y="1957543"/>
                    <a:ext cx="2027090" cy="1643279"/>
                  </a:xfrm>
                  <a:prstGeom prst="straightConnector1">
                    <a:avLst/>
                  </a:prstGeom>
                  <a:ln w="19050">
                    <a:solidFill>
                      <a:schemeClr val="accent3"/>
                    </a:solidFill>
                    <a:headEnd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直線箭頭接點 162"/>
                  <p:cNvCxnSpPr/>
                  <p:nvPr/>
                </p:nvCxnSpPr>
                <p:spPr>
                  <a:xfrm>
                    <a:off x="3613454" y="2709301"/>
                    <a:ext cx="2073549" cy="943651"/>
                  </a:xfrm>
                  <a:prstGeom prst="straightConnector1">
                    <a:avLst/>
                  </a:prstGeom>
                  <a:ln w="19050">
                    <a:solidFill>
                      <a:schemeClr val="accent3"/>
                    </a:solidFill>
                    <a:headEnd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直線箭頭接點 163"/>
                  <p:cNvCxnSpPr/>
                  <p:nvPr/>
                </p:nvCxnSpPr>
                <p:spPr>
                  <a:xfrm flipV="1">
                    <a:off x="3665794" y="2728775"/>
                    <a:ext cx="1978493" cy="872046"/>
                  </a:xfrm>
                  <a:prstGeom prst="straightConnector1">
                    <a:avLst/>
                  </a:prstGeom>
                  <a:ln w="19050">
                    <a:solidFill>
                      <a:schemeClr val="accent3"/>
                    </a:solidFill>
                    <a:headEnd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3" name="文字方塊 142"/>
                <p:cNvSpPr txBox="1"/>
                <p:nvPr/>
              </p:nvSpPr>
              <p:spPr>
                <a:xfrm>
                  <a:off x="9501611" y="4538675"/>
                  <a:ext cx="7232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1400">
                      <a:solidFill>
                        <a:schemeClr val="bg1">
                          <a:lumMod val="65000"/>
                        </a:schemeClr>
                      </a:solidFill>
                      <a:latin typeface="Heiti TC Light" charset="-120"/>
                      <a:ea typeface="Heiti TC Light" charset="-120"/>
                      <a:cs typeface="Heiti TC Light" charset="-120"/>
                    </a:rPr>
                    <a:t>光傳遞</a:t>
                  </a:r>
                  <a:endParaRPr kumimoji="1" lang="zh-TW" altLang="en-US" sz="1400" dirty="0">
                    <a:solidFill>
                      <a:schemeClr val="bg1">
                        <a:lumMod val="65000"/>
                      </a:schemeClr>
                    </a:solidFill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  <p:sp>
              <p:nvSpPr>
                <p:cNvPr id="144" name="文字方塊 143"/>
                <p:cNvSpPr txBox="1"/>
                <p:nvPr/>
              </p:nvSpPr>
              <p:spPr>
                <a:xfrm>
                  <a:off x="10997049" y="5971783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1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解碼</a:t>
                  </a:r>
                </a:p>
              </p:txBody>
            </p:sp>
            <p:sp>
              <p:nvSpPr>
                <p:cNvPr id="145" name="文字方塊 144"/>
                <p:cNvSpPr txBox="1"/>
                <p:nvPr/>
              </p:nvSpPr>
              <p:spPr>
                <a:xfrm>
                  <a:off x="11939469" y="5971783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1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解碼</a:t>
                  </a:r>
                </a:p>
              </p:txBody>
            </p:sp>
            <p:cxnSp>
              <p:nvCxnSpPr>
                <p:cNvPr id="146" name="直線箭頭接點 145"/>
                <p:cNvCxnSpPr/>
                <p:nvPr/>
              </p:nvCxnSpPr>
              <p:spPr>
                <a:xfrm>
                  <a:off x="12211339" y="5828907"/>
                  <a:ext cx="0" cy="16393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w="lg" len="lg"/>
                  <a:tailEnd type="triangl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線箭頭接點 146"/>
                <p:cNvCxnSpPr/>
                <p:nvPr/>
              </p:nvCxnSpPr>
              <p:spPr>
                <a:xfrm>
                  <a:off x="11298614" y="5828907"/>
                  <a:ext cx="0" cy="16393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w="lg" len="lg"/>
                  <a:tailEnd type="triangl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線箭頭接點 147"/>
                <p:cNvCxnSpPr/>
                <p:nvPr/>
              </p:nvCxnSpPr>
              <p:spPr>
                <a:xfrm>
                  <a:off x="10233486" y="5828907"/>
                  <a:ext cx="0" cy="16393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w="lg" len="lg"/>
                  <a:tailEnd type="triangl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文字方塊 148"/>
                <p:cNvSpPr txBox="1"/>
                <p:nvPr/>
              </p:nvSpPr>
              <p:spPr>
                <a:xfrm>
                  <a:off x="12794347" y="3634231"/>
                  <a:ext cx="46839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mr-IN" altLang="zh-TW" sz="3200" dirty="0"/>
                    <a:t>…</a:t>
                  </a:r>
                  <a:endParaRPr kumimoji="1" lang="zh-TW" altLang="en-US" sz="3200" dirty="0"/>
                </a:p>
              </p:txBody>
            </p:sp>
            <p:cxnSp>
              <p:nvCxnSpPr>
                <p:cNvPr id="150" name="直線箭頭接點 149"/>
                <p:cNvCxnSpPr/>
                <p:nvPr/>
              </p:nvCxnSpPr>
              <p:spPr>
                <a:xfrm>
                  <a:off x="12184951" y="3634231"/>
                  <a:ext cx="0" cy="16393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w="lg" len="lg"/>
                  <a:tailEnd type="triangl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線箭頭接點 150"/>
                <p:cNvCxnSpPr/>
                <p:nvPr/>
              </p:nvCxnSpPr>
              <p:spPr>
                <a:xfrm>
                  <a:off x="11272226" y="3634231"/>
                  <a:ext cx="0" cy="16393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w="lg" len="lg"/>
                  <a:tailEnd type="triangl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線箭頭接點 151"/>
                <p:cNvCxnSpPr/>
                <p:nvPr/>
              </p:nvCxnSpPr>
              <p:spPr>
                <a:xfrm>
                  <a:off x="10207098" y="3634231"/>
                  <a:ext cx="0" cy="16393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w="lg" len="lg"/>
                  <a:tailEnd type="triangl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文字方塊 152"/>
                <p:cNvSpPr txBox="1"/>
                <p:nvPr/>
              </p:nvSpPr>
              <p:spPr>
                <a:xfrm>
                  <a:off x="9895948" y="3293119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1400" dirty="0">
                      <a:latin typeface="Heiti TC Light" charset="-120"/>
                      <a:ea typeface="Heiti TC Light" charset="-120"/>
                      <a:cs typeface="Heiti TC Light" charset="-120"/>
                    </a:rPr>
                    <a:t>編碼</a:t>
                  </a:r>
                </a:p>
              </p:txBody>
            </p:sp>
            <p:sp>
              <p:nvSpPr>
                <p:cNvPr id="154" name="文字方塊 153"/>
                <p:cNvSpPr txBox="1"/>
                <p:nvPr/>
              </p:nvSpPr>
              <p:spPr>
                <a:xfrm>
                  <a:off x="10981614" y="3293119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1400">
                      <a:latin typeface="Heiti TC Light" charset="-120"/>
                      <a:ea typeface="Heiti TC Light" charset="-120"/>
                      <a:cs typeface="Heiti TC Light" charset="-120"/>
                    </a:rPr>
                    <a:t>編碼</a:t>
                  </a:r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  <p:sp>
              <p:nvSpPr>
                <p:cNvPr id="155" name="文字方塊 154"/>
                <p:cNvSpPr txBox="1"/>
                <p:nvPr/>
              </p:nvSpPr>
              <p:spPr>
                <a:xfrm>
                  <a:off x="11874791" y="3293119"/>
                  <a:ext cx="5437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TW" altLang="en-US" sz="1400">
                      <a:latin typeface="Heiti TC Light" charset="-120"/>
                      <a:ea typeface="Heiti TC Light" charset="-120"/>
                      <a:cs typeface="Heiti TC Light" charset="-120"/>
                    </a:rPr>
                    <a:t>編碼</a:t>
                  </a:r>
                  <a:endParaRPr kumimoji="1" lang="zh-TW" altLang="en-US" sz="1400" dirty="0">
                    <a:latin typeface="Heiti TC Light" charset="-120"/>
                    <a:ea typeface="Heiti TC Light" charset="-120"/>
                    <a:cs typeface="Heiti TC Light" charset="-120"/>
                  </a:endParaRPr>
                </a:p>
              </p:txBody>
            </p:sp>
          </p:grpSp>
          <p:sp>
            <p:nvSpPr>
              <p:cNvPr id="130" name="文字方塊 129"/>
              <p:cNvSpPr txBox="1"/>
              <p:nvPr/>
            </p:nvSpPr>
            <p:spPr>
              <a:xfrm>
                <a:off x="-3667655" y="10259246"/>
                <a:ext cx="29001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得到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PD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對應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個</a:t>
                </a:r>
                <a:r>
                  <a:rPr kumimoji="1" lang="en-US" altLang="zh-TW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LED</a:t>
                </a:r>
                <a:r>
                  <a:rPr kumimoji="1" lang="zh-TW" altLang="en-US" sz="1400" dirty="0" smtClean="0">
                    <a:latin typeface="Heiti TC Light" charset="-120"/>
                    <a:ea typeface="Heiti TC Light" charset="-120"/>
                    <a:cs typeface="Heiti TC Light" charset="-120"/>
                  </a:rPr>
                  <a:t>的電流訊號</a:t>
                </a:r>
                <a:endParaRPr kumimoji="1" lang="zh-TW" altLang="en-US" sz="1400" dirty="0">
                  <a:latin typeface="Heiti TC Light" charset="-120"/>
                  <a:ea typeface="Heiti TC Light" charset="-120"/>
                  <a:cs typeface="Heiti TC Light" charset="-120"/>
                </a:endParaRPr>
              </a:p>
            </p:txBody>
          </p:sp>
          <p:sp>
            <p:nvSpPr>
              <p:cNvPr id="131" name="文字方塊 130"/>
              <p:cNvSpPr txBox="1"/>
              <p:nvPr/>
            </p:nvSpPr>
            <p:spPr>
              <a:xfrm>
                <a:off x="228600" y="1062990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zh-TW" altLang="en-US" dirty="0"/>
              </a:p>
            </p:txBody>
          </p:sp>
        </p:grpSp>
      </p:grpSp>
      <p:grpSp>
        <p:nvGrpSpPr>
          <p:cNvPr id="18" name="群組 17"/>
          <p:cNvGrpSpPr/>
          <p:nvPr/>
        </p:nvGrpSpPr>
        <p:grpSpPr>
          <a:xfrm>
            <a:off x="3165260" y="1250912"/>
            <a:ext cx="5173092" cy="4290467"/>
            <a:chOff x="3165260" y="1250912"/>
            <a:chExt cx="5173092" cy="4290467"/>
          </a:xfrm>
        </p:grpSpPr>
        <p:sp>
          <p:nvSpPr>
            <p:cNvPr id="176" name="矩形 175"/>
            <p:cNvSpPr/>
            <p:nvPr/>
          </p:nvSpPr>
          <p:spPr>
            <a:xfrm>
              <a:off x="3635724" y="1250912"/>
              <a:ext cx="4702628" cy="7939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決定硬體數量、硬體規格、硬體擺設方法</a:t>
              </a:r>
              <a:endParaRPr kumimoji="1" lang="zh-TW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3635724" y="2387334"/>
              <a:ext cx="4702628" cy="7939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將兩次系統設置於空間中</a:t>
              </a:r>
              <a:endParaRPr kumimoji="1" lang="zh-TW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3635724" y="3601968"/>
              <a:ext cx="4702628" cy="7939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 smtClean="0">
                  <a:solidFill>
                    <a:schemeClr val="tx1"/>
                  </a:solidFill>
                  <a:latin typeface="+mj-ea"/>
                  <a:ea typeface="+mj-ea"/>
                </a:rPr>
                <a:t>LED</a:t>
              </a:r>
              <a:r>
                <a:rPr kumimoji="1"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編碼傳送訊號，</a:t>
              </a:r>
              <a:r>
                <a:rPr kumimoji="1" lang="en-US" altLang="zh-TW" dirty="0" smtClean="0">
                  <a:solidFill>
                    <a:schemeClr val="tx1"/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接收後解碼得</a:t>
              </a:r>
              <a:endParaRPr kumimoji="1" lang="en-US" altLang="zh-TW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kumimoji="1"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各</a:t>
              </a:r>
              <a:r>
                <a:rPr kumimoji="1" lang="en-US" altLang="zh-TW" dirty="0" smtClean="0">
                  <a:solidFill>
                    <a:schemeClr val="tx1"/>
                  </a:solidFill>
                  <a:latin typeface="+mj-ea"/>
                  <a:ea typeface="+mj-ea"/>
                </a:rPr>
                <a:t>PD</a:t>
              </a:r>
              <a:r>
                <a:rPr kumimoji="1"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對應各</a:t>
              </a:r>
              <a:r>
                <a:rPr kumimoji="1" lang="en-US" altLang="zh-TW" dirty="0" smtClean="0">
                  <a:solidFill>
                    <a:schemeClr val="tx1"/>
                  </a:solidFill>
                  <a:latin typeface="+mj-ea"/>
                  <a:ea typeface="+mj-ea"/>
                </a:rPr>
                <a:t>LED</a:t>
              </a:r>
              <a:r>
                <a:rPr kumimoji="1"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的光強度表格</a:t>
              </a:r>
              <a:endParaRPr kumimoji="1" lang="zh-TW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3635724" y="4747415"/>
              <a:ext cx="4702628" cy="79396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由光強度計算定位</a:t>
              </a:r>
              <a:endParaRPr kumimoji="1" lang="zh-TW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80" name="三角形 179"/>
            <p:cNvSpPr/>
            <p:nvPr/>
          </p:nvSpPr>
          <p:spPr>
            <a:xfrm rot="16200000">
              <a:off x="3308088" y="1468649"/>
              <a:ext cx="200608" cy="478887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1" name="三角形 180"/>
            <p:cNvSpPr/>
            <p:nvPr/>
          </p:nvSpPr>
          <p:spPr>
            <a:xfrm rot="16200000">
              <a:off x="3304400" y="2677802"/>
              <a:ext cx="200608" cy="478887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2" name="三角形 181"/>
            <p:cNvSpPr/>
            <p:nvPr/>
          </p:nvSpPr>
          <p:spPr>
            <a:xfrm rot="16200000">
              <a:off x="3316641" y="3806787"/>
              <a:ext cx="200608" cy="478887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3" name="三角形 182"/>
            <p:cNvSpPr/>
            <p:nvPr/>
          </p:nvSpPr>
          <p:spPr>
            <a:xfrm rot="16200000">
              <a:off x="3308087" y="4945486"/>
              <a:ext cx="200608" cy="478887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628650" y="1287619"/>
            <a:ext cx="2483624" cy="816285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8" name="矩形 167"/>
          <p:cNvSpPr/>
          <p:nvPr/>
        </p:nvSpPr>
        <p:spPr>
          <a:xfrm>
            <a:off x="640924" y="2576450"/>
            <a:ext cx="2483624" cy="545414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9" name="矩形 168"/>
          <p:cNvSpPr/>
          <p:nvPr/>
        </p:nvSpPr>
        <p:spPr>
          <a:xfrm>
            <a:off x="621868" y="3581511"/>
            <a:ext cx="2483624" cy="791389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772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68" grpId="0" animBg="1"/>
      <p:bldP spid="168" grpId="1" animBg="1"/>
      <p:bldP spid="1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3817181" y="173920"/>
            <a:ext cx="5103299" cy="1762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93"/>
          <a:stretch/>
        </p:blipFill>
        <p:spPr>
          <a:xfrm>
            <a:off x="4165836" y="7400498"/>
            <a:ext cx="1901430" cy="4891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6" y="2279563"/>
            <a:ext cx="3039211" cy="319564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628650" y="584011"/>
            <a:ext cx="2867927" cy="409414"/>
          </a:xfrm>
        </p:spPr>
        <p:txBody>
          <a:bodyPr/>
          <a:lstStyle/>
          <a:p>
            <a:r>
              <a:rPr kumimoji="1" lang="zh-TW" altLang="en-US" dirty="0" smtClean="0"/>
              <a:t>硬體擺設自由度</a:t>
            </a:r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98" y="854290"/>
            <a:ext cx="1933941" cy="13491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127618" y="872605"/>
                <a:ext cx="436606" cy="567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1" i="1" smtClean="0">
                          <a:latin typeface="Cambria Math" charset="0"/>
                        </a:rPr>
                        <m:t>𝑷</m:t>
                      </m:r>
                    </m:oMath>
                  </m:oMathPara>
                </a14:m>
                <a:endParaRPr kumimoji="1" lang="zh-TW" altLang="en-US" sz="3600" b="1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618" y="872605"/>
                <a:ext cx="436606" cy="56727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543046" y="1134708"/>
                <a:ext cx="22341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𝑙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46" y="1134708"/>
                <a:ext cx="223418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5942200" y="953636"/>
            <a:ext cx="237756" cy="211115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/>
          </a:p>
        </p:txBody>
      </p:sp>
      <p:sp>
        <p:nvSpPr>
          <p:cNvPr id="23" name="矩形 22"/>
          <p:cNvSpPr/>
          <p:nvPr/>
        </p:nvSpPr>
        <p:spPr>
          <a:xfrm>
            <a:off x="6504786" y="1138077"/>
            <a:ext cx="282943" cy="201368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5730376" y="949307"/>
                <a:ext cx="69342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𝐿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376" y="949307"/>
                <a:ext cx="693420" cy="215444"/>
              </a:xfrm>
              <a:prstGeom prst="rect">
                <a:avLst/>
              </a:prstGeom>
              <a:blipFill rotWithShape="0"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/>
          <p:cNvCxnSpPr>
            <a:stCxn id="32" idx="1"/>
          </p:cNvCxnSpPr>
          <p:nvPr/>
        </p:nvCxnSpPr>
        <p:spPr>
          <a:xfrm flipH="1" flipV="1">
            <a:off x="6778083" y="1323590"/>
            <a:ext cx="438022" cy="2225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 flipV="1">
            <a:off x="5653634" y="635202"/>
            <a:ext cx="383453" cy="3179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6338438" y="906972"/>
                <a:ext cx="69342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i="1">
                          <a:latin typeface="Cambria Math" charset="0"/>
                        </a:rPr>
                        <m:t>𝑠𝑝h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438" y="906972"/>
                <a:ext cx="693420" cy="215444"/>
              </a:xfrm>
              <a:prstGeom prst="rect">
                <a:avLst/>
              </a:prstGeom>
              <a:blipFill rotWithShape="0">
                <a:blip r:embed="rId11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6508748" y="906972"/>
            <a:ext cx="362187" cy="216343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/>
          </a:p>
        </p:txBody>
      </p:sp>
      <p:cxnSp>
        <p:nvCxnSpPr>
          <p:cNvPr id="29" name="直線接點 28"/>
          <p:cNvCxnSpPr>
            <a:endCxn id="31" idx="1"/>
          </p:cNvCxnSpPr>
          <p:nvPr/>
        </p:nvCxnSpPr>
        <p:spPr>
          <a:xfrm flipV="1">
            <a:off x="6855600" y="430533"/>
            <a:ext cx="330162" cy="48014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4045557" y="280485"/>
            <a:ext cx="81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smtClean="0">
                <a:latin typeface="Microsoft JhengHei" charset="-120"/>
                <a:ea typeface="Microsoft JhengHei" charset="-120"/>
                <a:cs typeface="Microsoft JhengHei" charset="-120"/>
              </a:rPr>
              <a:t>次系統</a:t>
            </a:r>
            <a:endParaRPr kumimoji="1" lang="zh-TW" altLang="en-US" sz="14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185762" y="276644"/>
            <a:ext cx="90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座標系統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216105" y="1392239"/>
            <a:ext cx="1370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dirty="0">
                <a:latin typeface="Microsoft JhengHei" charset="-120"/>
                <a:ea typeface="Microsoft JhengHei" charset="-120"/>
                <a:cs typeface="Microsoft JhengHei" charset="-120"/>
              </a:rPr>
              <a:t>硬體</a:t>
            </a:r>
            <a:r>
              <a:rPr kumimoji="1" lang="zh-TW" altLang="en-US" sz="1400" b="1" dirty="0" smtClean="0">
                <a:latin typeface="Microsoft JhengHei" charset="-120"/>
                <a:ea typeface="Microsoft JhengHei" charset="-120"/>
                <a:cs typeface="Microsoft JhengHei" charset="-120"/>
              </a:rPr>
              <a:t>編號</a:t>
            </a:r>
            <a:endParaRPr kumimoji="1" lang="zh-TW" altLang="en-US" sz="14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158907"/>
                  </p:ext>
                </p:extLst>
              </p:nvPr>
            </p:nvGraphicFramePr>
            <p:xfrm>
              <a:off x="7310558" y="578447"/>
              <a:ext cx="1383248" cy="6603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6878"/>
                    <a:gridCol w="996370"/>
                  </a:tblGrid>
                  <a:tr h="3301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smtClean="0">
                                    <a:latin typeface="Cambria Math" charset="0"/>
                                    <a:ea typeface="+mj-ea"/>
                                  </a:rPr>
                                  <m:t>𝑠𝑝h</m:t>
                                </m:r>
                              </m:oMath>
                            </m:oMathPara>
                          </a14:m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球座標系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301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(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無</a:t>
                          </a:r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)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卡氏座標系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3158907"/>
                  </p:ext>
                </p:extLst>
              </p:nvPr>
            </p:nvGraphicFramePr>
            <p:xfrm>
              <a:off x="7310558" y="578447"/>
              <a:ext cx="1383248" cy="6603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86878"/>
                    <a:gridCol w="996370"/>
                  </a:tblGrid>
                  <a:tr h="33015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2"/>
                          <a:stretch>
                            <a:fillRect l="-1563" t="-1818" r="-259375" b="-1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球座標系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301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(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無</a:t>
                          </a:r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)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卡氏座標系</a:t>
                          </a:r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表格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669812"/>
                  </p:ext>
                </p:extLst>
              </p:nvPr>
            </p:nvGraphicFramePr>
            <p:xfrm>
              <a:off x="4102337" y="588262"/>
              <a:ext cx="1541152" cy="11175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4048"/>
                    <a:gridCol w="1267104"/>
                  </a:tblGrid>
                  <a:tr h="3301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  <a:ea typeface="+mj-ea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301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  <a:ea typeface="+mj-ea"/>
                                  </a:rPr>
                                  <m:t>𝑃</m:t>
                                </m:r>
                              </m:oMath>
                            </m:oMathPara>
                          </a14:m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301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  <a:ea typeface="+mj-ea"/>
                                  </a:rPr>
                                  <m:t>𝑃𝐿</m:t>
                                </m:r>
                              </m:oMath>
                            </m:oMathPara>
                          </a14:m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次系統投影至</a:t>
                          </a:r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表格 3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4669812"/>
                  </p:ext>
                </p:extLst>
              </p:nvPr>
            </p:nvGraphicFramePr>
            <p:xfrm>
              <a:off x="4102337" y="588262"/>
              <a:ext cx="1541152" cy="111751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4048"/>
                    <a:gridCol w="1267104"/>
                  </a:tblGrid>
                  <a:tr h="33015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3"/>
                          <a:stretch>
                            <a:fillRect l="-2222" t="-1852" r="-468889" b="-25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3015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3"/>
                          <a:stretch>
                            <a:fillRect l="-2222" t="-100000" r="-468889" b="-14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3"/>
                          <a:stretch>
                            <a:fillRect l="-2222" t="-146667" r="-468889" b="-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次系統投影至</a:t>
                          </a:r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438377" y="2417702"/>
                <a:ext cx="4572000" cy="30469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lvl="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sz="1600" b="1" u="sng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硬體數量</a:t>
                </a:r>
                <a:r>
                  <a:rPr lang="zh-TW" altLang="en-US" sz="1600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𝐿</m:t>
                    </m:r>
                  </m:oMath>
                </a14:m>
                <a:endParaRPr lang="en-US" altLang="zh-TW" sz="1600" b="0" dirty="0" smtClean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  <a:p>
                <a:pPr marL="28575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sz="1600" b="1" u="sng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硬體編號</a:t>
                </a:r>
                <a:r>
                  <a:rPr lang="zh-TW" altLang="en-US" sz="1600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𝑙</m:t>
                    </m:r>
                  </m:oMath>
                </a14:m>
                <a:endParaRPr lang="en-US" altLang="zh-TW" sz="1600" dirty="0" smtClean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sz="1600" b="1" u="sng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自由度</a:t>
                </a:r>
                <a:r>
                  <a:rPr lang="zh-TW" altLang="en-US" sz="1600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：</a:t>
                </a:r>
                <a:endParaRPr lang="en-US" altLang="zh-TW" sz="1600" dirty="0" smtClean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sz="1600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位置：三</a:t>
                </a:r>
                <a:r>
                  <a:rPr lang="zh-TW" altLang="en-US" sz="1600" dirty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個</a:t>
                </a:r>
                <a:r>
                  <a:rPr lang="zh-TW" altLang="en-US" sz="1600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自由度</a:t>
                </a:r>
                <a:endParaRPr lang="en-US" altLang="zh-TW" sz="1600" dirty="0" smtClean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zh-TW" sz="1600" dirty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zh-TW" sz="1600" dirty="0" smtClean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endParaRPr lang="en-US" altLang="zh-TW" sz="1600" dirty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zh-TW" altLang="en-US" sz="1600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指向：兩</a:t>
                </a:r>
                <a:r>
                  <a:rPr lang="zh-TW" altLang="en-US" sz="1600" dirty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個自由度</a:t>
                </a:r>
                <a:r>
                  <a:rPr lang="zh-TW" altLang="en-US" sz="1600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（指向不需距離）</a:t>
                </a:r>
                <a:endParaRPr lang="zh-TW" altLang="en-US" sz="1600" dirty="0">
                  <a:solidFill>
                    <a:prstClr val="black"/>
                  </a:solidFill>
                  <a:latin typeface="微軟正黑體"/>
                  <a:ea typeface="微軟正黑體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377" y="2417702"/>
                <a:ext cx="4572000" cy="3046988"/>
              </a:xfrm>
              <a:prstGeom prst="rect">
                <a:avLst/>
              </a:prstGeom>
              <a:blipFill rotWithShape="0">
                <a:blip r:embed="rId14"/>
                <a:stretch>
                  <a:fillRect l="-533" b="-2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弧線 9"/>
          <p:cNvSpPr/>
          <p:nvPr/>
        </p:nvSpPr>
        <p:spPr>
          <a:xfrm rot="7780120">
            <a:off x="1745287" y="3118368"/>
            <a:ext cx="708665" cy="700732"/>
          </a:xfrm>
          <a:prstGeom prst="arc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弧線 33"/>
          <p:cNvSpPr/>
          <p:nvPr/>
        </p:nvSpPr>
        <p:spPr>
          <a:xfrm rot="18294295">
            <a:off x="1811959" y="3270768"/>
            <a:ext cx="708665" cy="700732"/>
          </a:xfrm>
          <a:prstGeom prst="arc">
            <a:avLst>
              <a:gd name="adj1" fmla="val 18637282"/>
              <a:gd name="adj2" fmla="val 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/>
              <p:cNvSpPr txBox="1"/>
              <p:nvPr/>
            </p:nvSpPr>
            <p:spPr>
              <a:xfrm>
                <a:off x="4761746" y="3951926"/>
                <a:ext cx="1439112" cy="99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1" lang="en-US" altLang="zh-TW" sz="1600" i="1" smtClean="0">
                              <a:latin typeface="Cambria Math" charset="0"/>
                            </a:rPr>
                          </m:ctrlPr>
                        </m:sPrePr>
                        <m:sub/>
                        <m:sup>
                          <m:r>
                            <a:rPr lang="en-US" altLang="zh-TW" sz="1600" b="0" i="1" smtClean="0">
                              <a:latin typeface="Cambria Math" charset="0"/>
                            </a:rPr>
                            <m:t>𝐿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TW" sz="16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600" b="1" i="1" smtClean="0">
                                  <a:latin typeface="Cambria Math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TW" sz="1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altLang="zh-TW" sz="1600" b="0" i="1" smtClean="0">
                                  <a:latin typeface="Cambria Math" charset="0"/>
                                </a:rPr>
                                <m:t>𝑙</m:t>
                              </m:r>
                            </m:sub>
                            <m:sup/>
                          </m:sSubSup>
                          <m:r>
                            <a:rPr lang="en-US" altLang="zh-TW" sz="1600" b="0" i="1" smtClean="0">
                              <a:latin typeface="Cambria Math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altLang="zh-TW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cs-CZ" altLang="zh-TW" sz="1600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sPre>
                                      <m:sPrePr>
                                        <m:ctrlPr>
                                          <a:rPr lang="en-US" altLang="zh-TW" sz="1600" i="1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altLang="zh-TW" sz="1600" i="1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16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600" b="0" i="1" smtClean="0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600" i="1"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sPre>
                                  </m:e>
                                </m:mr>
                                <m:mr>
                                  <m:e>
                                    <m:sPre>
                                      <m:sPrePr>
                                        <m:ctrlPr>
                                          <a:rPr lang="en-US" altLang="zh-TW" sz="1600" b="0" i="1" smtClean="0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altLang="zh-TW" sz="1600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16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600" b="0" i="1" smtClean="0">
                                                <a:latin typeface="Cambria Math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600" b="0" i="1" smtClean="0"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sPre>
                                  </m:e>
                                </m:mr>
                                <m:mr>
                                  <m:e>
                                    <m:sPre>
                                      <m:sPrePr>
                                        <m:ctrlPr>
                                          <a:rPr lang="en-US" altLang="zh-TW" sz="1600" i="1">
                                            <a:latin typeface="Cambria Math" charset="0"/>
                                          </a:rPr>
                                        </m:ctrlPr>
                                      </m:sPrePr>
                                      <m:sub/>
                                      <m:sup>
                                        <m:r>
                                          <a:rPr lang="en-US" altLang="zh-TW" sz="1600" i="1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TW" sz="1600" i="1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1600" b="0" i="1" smtClean="0">
                                                <a:latin typeface="Cambria Math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1600" i="1"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sPre>
                                  </m:e>
                                </m:mr>
                              </m:m>
                            </m:e>
                          </m:d>
                        </m:e>
                      </m:sPre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>
          <p:sp>
            <p:nvSpPr>
              <p:cNvPr id="40" name="文字方塊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746" y="3951926"/>
                <a:ext cx="1439112" cy="99944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4761746" y="5378505"/>
            <a:ext cx="2993942" cy="972702"/>
            <a:chOff x="6150058" y="4950047"/>
            <a:chExt cx="2993942" cy="9727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6150058" y="4950047"/>
                  <a:ext cx="1741246" cy="9727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kumimoji="1" lang="en-US" altLang="zh-TW" i="1" smtClean="0">
                                <a:latin typeface="Cambria Math" charset="0"/>
                              </a:rPr>
                            </m:ctrlPr>
                          </m:sPrePr>
                          <m:sub/>
                          <m:sup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𝐿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TW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b="1" i="1" smtClean="0">
                                    <a:latin typeface="Cambria Math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en-US" altLang="zh-TW" b="0" i="1" smtClean="0">
                                    <a:latin typeface="Cambria Math" charset="0"/>
                                  </a:rPr>
                                  <m:t>𝑠𝑝h</m:t>
                                </m:r>
                              </m:sup>
                            </m:sSubSup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pt-BR" altLang="zh-TW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cs-CZ" altLang="zh-TW" b="0" i="1" smtClean="0"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TW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Pre>
                                        <m:sPrePr>
                                          <m:ctrlPr>
                                            <a:rPr lang="en-US" altLang="zh-TW" b="0" i="1" smtClean="0">
                                              <a:latin typeface="Cambria Math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en-US" altLang="zh-TW" b="0" i="1" smtClean="0">
                                              <a:latin typeface="Cambria Math" charset="0"/>
                                            </a:rPr>
                                            <m:t>𝐿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b="0" i="1" smtClean="0">
                                                  <a:latin typeface="Cambria Math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sPre>
                                    </m:e>
                                  </m:mr>
                                  <m:mr>
                                    <m:e>
                                      <m:sPre>
                                        <m:sPrePr>
                                          <m:ctrlPr>
                                            <a:rPr lang="en-US" altLang="zh-TW" i="1">
                                              <a:latin typeface="Cambria Math" charset="0"/>
                                            </a:rPr>
                                          </m:ctrlPr>
                                        </m:sPrePr>
                                        <m:sub/>
                                        <m:sup>
                                          <m:r>
                                            <a:rPr lang="en-US" altLang="zh-TW" i="1">
                                              <a:latin typeface="Cambria Math" charset="0"/>
                                            </a:rPr>
                                            <m:t>𝐿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TW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b="0" i="1" smtClean="0"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i="1">
                                                  <a:latin typeface="Cambria Math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sPre>
                                    </m:e>
                                  </m:mr>
                                </m:m>
                              </m:e>
                            </m:d>
                          </m:e>
                        </m:sPre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058" y="4950047"/>
                  <a:ext cx="1741246" cy="97270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直線接點 41"/>
            <p:cNvCxnSpPr/>
            <p:nvPr/>
          </p:nvCxnSpPr>
          <p:spPr>
            <a:xfrm flipH="1">
              <a:off x="7690035" y="5280616"/>
              <a:ext cx="235978" cy="14290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字方塊 42"/>
            <p:cNvSpPr txBox="1"/>
            <p:nvPr/>
          </p:nvSpPr>
          <p:spPr>
            <a:xfrm>
              <a:off x="7891304" y="5128338"/>
              <a:ext cx="11213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天頂</a:t>
              </a:r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(Zenith)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角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45" name="直線接點 44"/>
            <p:cNvCxnSpPr/>
            <p:nvPr/>
          </p:nvCxnSpPr>
          <p:spPr>
            <a:xfrm flipH="1">
              <a:off x="7690035" y="5619906"/>
              <a:ext cx="235978" cy="14290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/>
            <p:cNvSpPr txBox="1"/>
            <p:nvPr/>
          </p:nvSpPr>
          <p:spPr>
            <a:xfrm>
              <a:off x="7901529" y="5520133"/>
              <a:ext cx="124247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方位</a:t>
              </a:r>
              <a:r>
                <a:rPr kumimoji="1" lang="en-US" altLang="zh-TW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(Azimuth)</a:t>
              </a:r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角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813441" y="5475202"/>
            <a:ext cx="221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&lt;LED</a:t>
            </a:r>
            <a:r>
              <a:rPr kumimoji="1"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硬體的擺設自由度</a:t>
            </a:r>
            <a:r>
              <a:rPr kumimoji="1"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kumimoji="1"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2979" y="2020343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b="1" u="sng" dirty="0">
                <a:latin typeface="+mj-ea"/>
                <a:ea typeface="+mj-ea"/>
              </a:rPr>
              <a:t>以</a:t>
            </a:r>
            <a:r>
              <a:rPr kumimoji="1" lang="en-US" altLang="zh-TW" b="1" u="sng" dirty="0">
                <a:latin typeface="+mj-ea"/>
                <a:ea typeface="+mj-ea"/>
              </a:rPr>
              <a:t>LED</a:t>
            </a:r>
            <a:r>
              <a:rPr kumimoji="1" lang="zh-TW" altLang="en-US" b="1" u="sng" dirty="0">
                <a:latin typeface="+mj-ea"/>
                <a:ea typeface="+mj-ea"/>
              </a:rPr>
              <a:t>座標系為例</a:t>
            </a:r>
            <a:endParaRPr lang="zh-TW" altLang="en-US" b="1" u="sng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9326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7" grpId="0"/>
      <p:bldP spid="21" grpId="0"/>
      <p:bldP spid="22" grpId="0" animBg="1"/>
      <p:bldP spid="23" grpId="0" animBg="1"/>
      <p:bldP spid="24" grpId="0"/>
      <p:bldP spid="27" grpId="0"/>
      <p:bldP spid="28" grpId="0" animBg="1"/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次系統</a:t>
            </a:r>
            <a:r>
              <a:rPr kumimoji="1" lang="zh-TW" altLang="en-US" dirty="0" smtClean="0">
                <a:latin typeface="+mj-ea"/>
              </a:rPr>
              <a:t>座標系</a:t>
            </a:r>
            <a:r>
              <a:rPr kumimoji="1" lang="zh-TW" altLang="en-US" dirty="0">
                <a:latin typeface="+mj-ea"/>
              </a:rPr>
              <a:t>之間的座標</a:t>
            </a:r>
            <a:r>
              <a:rPr kumimoji="1" lang="zh-TW" altLang="en-US" dirty="0" smtClean="0">
                <a:latin typeface="+mj-ea"/>
              </a:rPr>
              <a:t>轉換</a:t>
            </a:r>
            <a:endParaRPr kumimoji="1" lang="en-US" altLang="zh-TW" dirty="0">
              <a:latin typeface="+mj-ea"/>
            </a:endParaRPr>
          </a:p>
        </p:txBody>
      </p:sp>
      <p:pic>
        <p:nvPicPr>
          <p:cNvPr id="5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4" y="1972639"/>
            <a:ext cx="4251265" cy="3445605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628650" y="1194480"/>
            <a:ext cx="7886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1600" dirty="0" smtClean="0">
                <a:latin typeface="+mj-ea"/>
                <a:ea typeface="+mj-ea"/>
              </a:rPr>
              <a:t>兩座標系之間的座標轉換以齊次座標轉換表示：</a:t>
            </a:r>
            <a:endParaRPr lang="zh-TW" altLang="en-US" sz="1600" dirty="0">
              <a:latin typeface="+mj-ea"/>
              <a:ea typeface="+mj-ea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5049107" y="5638481"/>
            <a:ext cx="1331334" cy="410178"/>
            <a:chOff x="5156829" y="5102981"/>
            <a:chExt cx="1331334" cy="410178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829" y="5102981"/>
              <a:ext cx="1331334" cy="40268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5503327" y="5336391"/>
                  <a:ext cx="87845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b="0" i="1" smtClean="0">
                            <a:latin typeface="Cambria Math" charset="0"/>
                          </a:rPr>
                          <m:t>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3327" y="5336391"/>
                  <a:ext cx="87845" cy="1692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3333" r="-26667"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/>
                <p:cNvSpPr txBox="1"/>
                <p:nvPr/>
              </p:nvSpPr>
              <p:spPr>
                <a:xfrm>
                  <a:off x="6400318" y="5343882"/>
                  <a:ext cx="87845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1100" b="0" i="1" smtClean="0">
                            <a:latin typeface="Cambria Math" charset="0"/>
                          </a:rPr>
                          <m:t>𝑙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63" name="文字方塊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0318" y="5343882"/>
                  <a:ext cx="87845" cy="1692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2857" r="-28571" b="-71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矩形 66"/>
          <p:cNvSpPr/>
          <p:nvPr/>
        </p:nvSpPr>
        <p:spPr>
          <a:xfrm>
            <a:off x="4494028" y="3356888"/>
            <a:ext cx="4112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u="sng" dirty="0" smtClean="0">
                <a:latin typeface="+mj-ea"/>
                <a:ea typeface="+mj-ea"/>
              </a:rPr>
              <a:t>將</a:t>
            </a:r>
            <a:r>
              <a:rPr lang="en-US" altLang="zh-TW" sz="1600" b="1" u="sng" dirty="0" smtClean="0">
                <a:latin typeface="+mj-ea"/>
                <a:ea typeface="+mj-ea"/>
              </a:rPr>
              <a:t>LED</a:t>
            </a:r>
            <a:r>
              <a:rPr lang="zh-TW" altLang="en-US" sz="1600" b="1" u="sng" dirty="0" smtClean="0">
                <a:latin typeface="+mj-ea"/>
                <a:ea typeface="+mj-ea"/>
              </a:rPr>
              <a:t>位置投影到</a:t>
            </a:r>
            <a:r>
              <a:rPr lang="en-US" altLang="zh-TW" sz="1600" b="1" u="sng" dirty="0" smtClean="0">
                <a:latin typeface="+mj-ea"/>
                <a:ea typeface="+mj-ea"/>
              </a:rPr>
              <a:t>PD</a:t>
            </a:r>
            <a:r>
              <a:rPr lang="zh-TW" altLang="en-US" sz="1600" b="1" u="sng" dirty="0" smtClean="0">
                <a:latin typeface="+mj-ea"/>
                <a:ea typeface="+mj-ea"/>
              </a:rPr>
              <a:t>座標</a:t>
            </a:r>
            <a:r>
              <a:rPr lang="zh-TW" altLang="en-US" sz="1600" b="1" u="sng" dirty="0" smtClean="0">
                <a:latin typeface="+mj-ea"/>
                <a:ea typeface="+mj-ea"/>
              </a:rPr>
              <a:t>系：</a:t>
            </a:r>
            <a:endParaRPr lang="zh-TW" altLang="en-US" sz="1600" b="1" u="sng" dirty="0">
              <a:latin typeface="+mj-ea"/>
              <a:ea typeface="+mj-ea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487776" y="5218189"/>
            <a:ext cx="41122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b="1" u="sng" dirty="0" smtClean="0">
                <a:latin typeface="+mj-ea"/>
                <a:ea typeface="+mj-ea"/>
              </a:rPr>
              <a:t>將</a:t>
            </a:r>
            <a:r>
              <a:rPr lang="en-US" altLang="zh-TW" sz="1600" b="1" u="sng" dirty="0" smtClean="0">
                <a:latin typeface="+mj-ea"/>
                <a:ea typeface="+mj-ea"/>
              </a:rPr>
              <a:t>LED</a:t>
            </a:r>
            <a:r>
              <a:rPr lang="zh-TW" altLang="en-US" sz="1600" b="1" u="sng" dirty="0" smtClean="0">
                <a:latin typeface="+mj-ea"/>
                <a:ea typeface="+mj-ea"/>
              </a:rPr>
              <a:t>指向投影到</a:t>
            </a:r>
            <a:r>
              <a:rPr lang="en-US" altLang="zh-TW" sz="1600" b="1" u="sng" dirty="0" smtClean="0">
                <a:latin typeface="+mj-ea"/>
                <a:ea typeface="+mj-ea"/>
              </a:rPr>
              <a:t>PD</a:t>
            </a:r>
            <a:r>
              <a:rPr lang="zh-TW" altLang="en-US" sz="1600" b="1" u="sng" dirty="0" smtClean="0">
                <a:latin typeface="+mj-ea"/>
                <a:ea typeface="+mj-ea"/>
              </a:rPr>
              <a:t>座標</a:t>
            </a:r>
            <a:r>
              <a:rPr lang="zh-TW" altLang="en-US" sz="1600" b="1" u="sng" dirty="0" smtClean="0">
                <a:latin typeface="+mj-ea"/>
                <a:ea typeface="+mj-ea"/>
              </a:rPr>
              <a:t>系：</a:t>
            </a:r>
            <a:endParaRPr lang="zh-TW" altLang="en-US" sz="1600" b="1" u="sng" dirty="0">
              <a:latin typeface="+mj-ea"/>
              <a:ea typeface="+mj-ea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4909640" y="3579307"/>
            <a:ext cx="4756717" cy="1436313"/>
            <a:chOff x="4789768" y="3924699"/>
            <a:chExt cx="4756717" cy="1436313"/>
          </a:xfrm>
        </p:grpSpPr>
        <p:grpSp>
          <p:nvGrpSpPr>
            <p:cNvPr id="65" name="群組 64"/>
            <p:cNvGrpSpPr/>
            <p:nvPr/>
          </p:nvGrpSpPr>
          <p:grpSpPr>
            <a:xfrm>
              <a:off x="4789768" y="4301413"/>
              <a:ext cx="3939262" cy="629024"/>
              <a:chOff x="4865071" y="4222675"/>
              <a:chExt cx="3939262" cy="629024"/>
            </a:xfrm>
          </p:grpSpPr>
          <p:pic>
            <p:nvPicPr>
              <p:cNvPr id="57" name="圖片 5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5071" y="4222675"/>
                <a:ext cx="3939262" cy="62902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字方塊 58"/>
                  <p:cNvSpPr txBox="1"/>
                  <p:nvPr/>
                </p:nvSpPr>
                <p:spPr>
                  <a:xfrm>
                    <a:off x="5325035" y="4388095"/>
                    <a:ext cx="87845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100" b="0" i="1" smtClean="0">
                              <a:latin typeface="Cambria Math" charset="0"/>
                            </a:rPr>
                            <m:t>𝑙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59" name="文字方塊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035" y="4388095"/>
                    <a:ext cx="87845" cy="16927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3333" r="-26667" b="-714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字方塊 59"/>
                  <p:cNvSpPr txBox="1"/>
                  <p:nvPr/>
                </p:nvSpPr>
                <p:spPr>
                  <a:xfrm>
                    <a:off x="6488163" y="4388094"/>
                    <a:ext cx="87845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100" b="0" i="1" smtClean="0">
                              <a:latin typeface="Cambria Math" charset="0"/>
                            </a:rPr>
                            <m:t>𝑙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60" name="文字方塊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88163" y="4388094"/>
                    <a:ext cx="87845" cy="16927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42857" r="-28571" b="-714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60"/>
                  <p:cNvSpPr txBox="1"/>
                  <p:nvPr/>
                </p:nvSpPr>
                <p:spPr>
                  <a:xfrm>
                    <a:off x="8547624" y="4367910"/>
                    <a:ext cx="87845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1100" b="0" i="1" smtClean="0">
                              <a:latin typeface="Cambria Math" charset="0"/>
                            </a:rPr>
                            <m:t>𝑙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 xmlns="">
              <p:sp>
                <p:nvSpPr>
                  <p:cNvPr id="61" name="文字方塊 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47624" y="4367910"/>
                    <a:ext cx="87845" cy="1692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42857" r="-28571" b="-1071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9" name="矩形 68"/>
            <p:cNvSpPr/>
            <p:nvPr/>
          </p:nvSpPr>
          <p:spPr>
            <a:xfrm>
              <a:off x="5434271" y="5053235"/>
              <a:ext cx="41122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400" b="1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平移</a:t>
              </a:r>
              <a:r>
                <a:rPr lang="zh-TW" altLang="en-US" sz="1400" b="1" dirty="0" smtClean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向量即為兩座標系之間的相對位置。</a:t>
              </a:r>
              <a:endParaRPr lang="zh-TW" altLang="en-US" sz="1400" b="1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7589520" y="4327207"/>
              <a:ext cx="390081" cy="320858"/>
            </a:xfrm>
            <a:prstGeom prst="rect">
              <a:avLst/>
            </a:prstGeom>
            <a:solidFill>
              <a:schemeClr val="accent4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2" name="直線箭頭接點 71"/>
            <p:cNvCxnSpPr/>
            <p:nvPr/>
          </p:nvCxnSpPr>
          <p:spPr>
            <a:xfrm flipV="1">
              <a:off x="7280476" y="4648065"/>
              <a:ext cx="309044" cy="35689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字方塊 72"/>
            <p:cNvSpPr txBox="1"/>
            <p:nvPr/>
          </p:nvSpPr>
          <p:spPr>
            <a:xfrm>
              <a:off x="8023424" y="3936803"/>
              <a:ext cx="11213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平移向量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74" name="直線接點 73"/>
            <p:cNvCxnSpPr/>
            <p:nvPr/>
          </p:nvCxnSpPr>
          <p:spPr>
            <a:xfrm flipH="1">
              <a:off x="7948253" y="4169150"/>
              <a:ext cx="122588" cy="1457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字方塊 74"/>
            <p:cNvSpPr txBox="1"/>
            <p:nvPr/>
          </p:nvSpPr>
          <p:spPr>
            <a:xfrm>
              <a:off x="7375205" y="3924699"/>
              <a:ext cx="11213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旋轉矩陣</a:t>
              </a:r>
              <a:endParaRPr kumimoji="1" lang="zh-TW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76" name="直線接點 75"/>
            <p:cNvCxnSpPr/>
            <p:nvPr/>
          </p:nvCxnSpPr>
          <p:spPr>
            <a:xfrm flipH="1">
              <a:off x="7357876" y="4160485"/>
              <a:ext cx="132502" cy="15998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5873058" y="363070"/>
            <a:ext cx="2814835" cy="1551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8055768" y="1012010"/>
                <a:ext cx="436606" cy="5672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3600" b="1" i="1" smtClean="0">
                          <a:latin typeface="Cambria Math" charset="0"/>
                        </a:rPr>
                        <m:t>𝑯</m:t>
                      </m:r>
                    </m:oMath>
                  </m:oMathPara>
                </a14:m>
                <a:endParaRPr kumimoji="1" lang="zh-TW" altLang="en-US" sz="3600" b="1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68" y="1012010"/>
                <a:ext cx="436606" cy="56727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/>
          <p:cNvSpPr/>
          <p:nvPr/>
        </p:nvSpPr>
        <p:spPr>
          <a:xfrm>
            <a:off x="7870350" y="1093041"/>
            <a:ext cx="237756" cy="211115"/>
          </a:xfrm>
          <a:prstGeom prst="rect">
            <a:avLst/>
          </a:prstGeom>
          <a:noFill/>
          <a:ln>
            <a:solidFill>
              <a:srgbClr val="FF000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1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7658526" y="1088712"/>
                <a:ext cx="69342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400" b="0" i="1" smtClean="0">
                          <a:latin typeface="Cambria Math" charset="0"/>
                        </a:rPr>
                        <m:t>𝑃𝐿</m:t>
                      </m:r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526" y="1088712"/>
                <a:ext cx="693420" cy="215444"/>
              </a:xfrm>
              <a:prstGeom prst="rect">
                <a:avLst/>
              </a:prstGeom>
              <a:blipFill rotWithShape="0"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31"/>
          <p:cNvCxnSpPr/>
          <p:nvPr/>
        </p:nvCxnSpPr>
        <p:spPr>
          <a:xfrm flipH="1" flipV="1">
            <a:off x="7581784" y="774607"/>
            <a:ext cx="383453" cy="3179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985898" y="419890"/>
            <a:ext cx="170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400" b="1" smtClean="0">
                <a:latin typeface="Microsoft JhengHei" charset="-120"/>
                <a:ea typeface="Microsoft JhengHei" charset="-120"/>
                <a:cs typeface="Microsoft JhengHei" charset="-120"/>
              </a:rPr>
              <a:t>次系統座標轉換</a:t>
            </a:r>
            <a:endParaRPr kumimoji="1" lang="zh-TW" altLang="en-US" sz="1400" b="1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692466"/>
                  </p:ext>
                </p:extLst>
              </p:nvPr>
            </p:nvGraphicFramePr>
            <p:xfrm>
              <a:off x="6024267" y="748072"/>
              <a:ext cx="1668043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0939"/>
                    <a:gridCol w="1267104"/>
                  </a:tblGrid>
                  <a:tr h="3301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  <a:ea typeface="+mj-ea"/>
                                  </a:rPr>
                                  <m:t>𝑃𝐿</m:t>
                                </m:r>
                              </m:oMath>
                            </m:oMathPara>
                          </a14:m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次系統投影至</a:t>
                          </a:r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3301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0" i="1" smtClean="0">
                                    <a:latin typeface="Cambria Math" charset="0"/>
                                    <a:ea typeface="+mj-ea"/>
                                  </a:rPr>
                                  <m:t>𝐿𝑃</m:t>
                                </m:r>
                              </m:oMath>
                            </m:oMathPara>
                          </a14:m>
                          <a:endParaRPr lang="zh-TW" altLang="en-US" sz="1200" dirty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次系統投影至</a:t>
                          </a:r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3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692466"/>
                  </p:ext>
                </p:extLst>
              </p:nvPr>
            </p:nvGraphicFramePr>
            <p:xfrm>
              <a:off x="6024267" y="748072"/>
              <a:ext cx="1668043" cy="914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0939"/>
                    <a:gridCol w="1267104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515" t="-1316" r="-318182" b="-1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次系統投影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至</a:t>
                          </a:r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0">
                          <a:blip r:embed="rId11"/>
                          <a:stretch>
                            <a:fillRect l="-1515" t="-102667" r="-318182" b="-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PD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次系統投影至</a:t>
                          </a:r>
                          <a:r>
                            <a:rPr lang="en-US" altLang="zh-TW" sz="1200" dirty="0" smtClean="0">
                              <a:latin typeface="+mj-ea"/>
                              <a:ea typeface="+mj-ea"/>
                            </a:rPr>
                            <a:t>LED</a:t>
                          </a:r>
                          <a:r>
                            <a:rPr lang="zh-TW" altLang="en-US" sz="1200" dirty="0" smtClean="0">
                              <a:latin typeface="+mj-ea"/>
                              <a:ea typeface="+mj-ea"/>
                            </a:rPr>
                            <a:t>次系統</a:t>
                          </a:r>
                          <a:endParaRPr lang="en-US" altLang="zh-TW" sz="1200" dirty="0" smtClean="0">
                            <a:latin typeface="+mj-ea"/>
                            <a:ea typeface="+mj-ea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50" name="文字方塊 49"/>
          <p:cNvSpPr txBox="1"/>
          <p:nvPr/>
        </p:nvSpPr>
        <p:spPr>
          <a:xfrm>
            <a:off x="1424460" y="5556743"/>
            <a:ext cx="2210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&lt;</a:t>
            </a:r>
            <a:r>
              <a:rPr kumimoji="1" lang="zh-TW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兩次系統之間的座標轉換</a:t>
            </a:r>
            <a:r>
              <a:rPr kumimoji="1"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&gt;</a:t>
            </a:r>
            <a:endParaRPr kumimoji="1" lang="zh-TW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997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群組 37"/>
          <p:cNvGrpSpPr/>
          <p:nvPr/>
        </p:nvGrpSpPr>
        <p:grpSpPr>
          <a:xfrm>
            <a:off x="1617367" y="2738917"/>
            <a:ext cx="5994991" cy="3291051"/>
            <a:chOff x="1499569" y="1879625"/>
            <a:chExt cx="5994991" cy="3291051"/>
          </a:xfrm>
        </p:grpSpPr>
        <p:grpSp>
          <p:nvGrpSpPr>
            <p:cNvPr id="36" name="群組 35"/>
            <p:cNvGrpSpPr/>
            <p:nvPr/>
          </p:nvGrpSpPr>
          <p:grpSpPr>
            <a:xfrm>
              <a:off x="1499569" y="1879625"/>
              <a:ext cx="5960987" cy="3291051"/>
              <a:chOff x="1899255" y="1750114"/>
              <a:chExt cx="5960987" cy="3291051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2076479" y="1750114"/>
                <a:ext cx="5311216" cy="2992828"/>
                <a:chOff x="2076479" y="1750114"/>
                <a:chExt cx="5311216" cy="2992828"/>
              </a:xfrm>
            </p:grpSpPr>
            <p:pic>
              <p:nvPicPr>
                <p:cNvPr id="2" name="圖片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6479" y="1750114"/>
                  <a:ext cx="5311216" cy="2992828"/>
                </a:xfrm>
                <a:prstGeom prst="rect">
                  <a:avLst/>
                </a:prstGeom>
              </p:spPr>
            </p:pic>
            <p:cxnSp>
              <p:nvCxnSpPr>
                <p:cNvPr id="9" name="直線接點 8"/>
                <p:cNvCxnSpPr/>
                <p:nvPr/>
              </p:nvCxnSpPr>
              <p:spPr>
                <a:xfrm>
                  <a:off x="4684670" y="2013446"/>
                  <a:ext cx="0" cy="2265494"/>
                </a:xfrm>
                <a:prstGeom prst="line">
                  <a:avLst/>
                </a:prstGeom>
                <a:ln>
                  <a:solidFill>
                    <a:schemeClr val="tx1">
                      <a:lumMod val="95000"/>
                      <a:lumOff val="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文字方塊 32"/>
                <p:cNvSpPr txBox="1"/>
                <p:nvPr/>
              </p:nvSpPr>
              <p:spPr>
                <a:xfrm>
                  <a:off x="4114899" y="1874164"/>
                  <a:ext cx="20641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zh-TW" altLang="en-US" sz="1600" smtClean="0">
                      <a:latin typeface="+mj-ea"/>
                      <a:ea typeface="+mj-ea"/>
                    </a:rPr>
                    <a:t>中心軸</a:t>
                  </a:r>
                  <a:endParaRPr kumimoji="1" lang="zh-TW" altLang="en-US" sz="1600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35" name="群組 34"/>
              <p:cNvGrpSpPr/>
              <p:nvPr/>
            </p:nvGrpSpPr>
            <p:grpSpPr>
              <a:xfrm>
                <a:off x="1899255" y="2459314"/>
                <a:ext cx="5960987" cy="2581851"/>
                <a:chOff x="1899255" y="2459314"/>
                <a:chExt cx="5960987" cy="2581851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" name="文字方塊 15"/>
                    <p:cNvSpPr txBox="1"/>
                    <p:nvPr/>
                  </p:nvSpPr>
                  <p:spPr>
                    <a:xfrm rot="18900000">
                      <a:off x="1899255" y="2459314"/>
                      <a:ext cx="1581523" cy="30822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zh-TW" altLang="en-US" sz="1400" i="1" smtClean="0">
                                <a:latin typeface="Cambria Math" charset="0"/>
                              </a:rPr>
                              <m:t>出入</m:t>
                            </m:r>
                            <m:r>
                              <a:rPr kumimoji="1" lang="zh-TW" altLang="en-US" sz="1400" b="0" i="1" smtClean="0">
                                <a:latin typeface="Cambria Math" charset="0"/>
                              </a:rPr>
                              <m:t>射角</m:t>
                            </m:r>
                            <m:r>
                              <a:rPr kumimoji="1" lang="en-US" altLang="zh-TW" sz="1400" b="0" i="1" smtClean="0">
                                <a:latin typeface="Cambria Math" charset="0"/>
                              </a:rPr>
                              <m:t>𝜔</m:t>
                            </m:r>
                            <m:r>
                              <a:rPr kumimoji="1" lang="en-US" altLang="zh-TW" sz="1400" b="0" i="1" smtClean="0">
                                <a:latin typeface="Cambria Math" charset="0"/>
                              </a:rPr>
                              <m:t>( </m:t>
                            </m:r>
                            <m:r>
                              <a:rPr kumimoji="1" lang="en-US" altLang="zh-TW" sz="1400" b="0" i="1" smtClean="0">
                                <a:latin typeface="Cambria Math" charset="0"/>
                              </a:rPr>
                              <m:t>𝑑𝑒𝑔</m:t>
                            </m:r>
                            <m:r>
                              <a:rPr kumimoji="1" lang="en-US" altLang="zh-TW" sz="1400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kumimoji="1" lang="zh-TW" altLang="en-US" sz="1400" dirty="0"/>
                    </a:p>
                  </p:txBody>
                </p:sp>
              </mc:Choice>
              <mc:Fallback>
                <p:sp>
                  <p:nvSpPr>
                    <p:cNvPr id="16" name="文字方塊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8900000">
                      <a:off x="1899255" y="2459314"/>
                      <a:ext cx="1581523" cy="30822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文字方塊 33"/>
                    <p:cNvSpPr txBox="1"/>
                    <p:nvPr/>
                  </p:nvSpPr>
                  <p:spPr>
                    <a:xfrm>
                      <a:off x="6937745" y="4492489"/>
                      <a:ext cx="922497" cy="54867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kumimoji="1" lang="en-US" altLang="zh-TW" sz="1400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TW" sz="14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kumimoji="1" lang="en-US" altLang="zh-TW" sz="14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TW" sz="1400" b="0" i="1" smtClean="0">
                                        <a:latin typeface="Cambria Math" charset="0"/>
                                      </a:rPr>
                                      <m:t>𝜔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kumimoji="1" lang="en-US" altLang="zh-TW" sz="1400" b="0" i="1" smtClean="0">
                                    <a:latin typeface="Cambria Math" charset="0"/>
                                  </a:rPr>
                                  <m:t>𝐼</m:t>
                                </m:r>
                                <m:r>
                                  <a:rPr kumimoji="1" lang="en-US" altLang="zh-TW" sz="1400" b="0" i="1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kumimoji="1" lang="en-US" altLang="zh-TW" sz="1400" b="0" i="1" smtClean="0">
                                    <a:latin typeface="Cambria Math" charset="0"/>
                                  </a:rPr>
                                  <m:t>𝜔</m:t>
                                </m:r>
                                <m:r>
                                  <a:rPr kumimoji="1" lang="en-US" altLang="zh-TW" sz="1400" b="0" i="1" smtClean="0">
                                    <a:latin typeface="Cambria Math" charset="0"/>
                                  </a:rPr>
                                  <m:t>=0)</m:t>
                                </m:r>
                              </m:den>
                            </m:f>
                          </m:oMath>
                        </m:oMathPara>
                      </a14:m>
                      <a:endParaRPr kumimoji="1" lang="zh-TW" altLang="en-US" sz="1400" dirty="0"/>
                    </a:p>
                  </p:txBody>
                </p:sp>
              </mc:Choice>
              <mc:Fallback>
                <p:sp>
                  <p:nvSpPr>
                    <p:cNvPr id="34" name="文字方塊 3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37745" y="4492489"/>
                      <a:ext cx="922497" cy="548676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7" name="矩形 36"/>
            <p:cNvSpPr/>
            <p:nvPr/>
          </p:nvSpPr>
          <p:spPr>
            <a:xfrm>
              <a:off x="4292675" y="4765961"/>
              <a:ext cx="32018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zh-TW" altLang="en-US" sz="1600" smtClean="0">
                  <a:latin typeface="+mj-ea"/>
                  <a:ea typeface="+mj-ea"/>
                </a:rPr>
                <a:t>與</a:t>
              </a:r>
              <a:r>
                <a:rPr kumimoji="1" lang="zh-TW" altLang="en-US" sz="1600" smtClean="0">
                  <a:latin typeface="+mj-ea"/>
                  <a:ea typeface="+mj-ea"/>
                </a:rPr>
                <a:t>中心軸輻射強度比值：</a:t>
              </a:r>
              <a:endParaRPr kumimoji="1" lang="en-US" altLang="zh-TW" sz="1600" dirty="0" smtClean="0">
                <a:latin typeface="+mj-ea"/>
                <a:ea typeface="+mj-ea"/>
              </a:endParaRPr>
            </a:p>
          </p:txBody>
        </p:sp>
      </p:grpSp>
      <p:grpSp>
        <p:nvGrpSpPr>
          <p:cNvPr id="61" name="群組 60"/>
          <p:cNvGrpSpPr/>
          <p:nvPr/>
        </p:nvGrpSpPr>
        <p:grpSpPr>
          <a:xfrm>
            <a:off x="1612915" y="2164557"/>
            <a:ext cx="7895740" cy="3867313"/>
            <a:chOff x="1612915" y="2164557"/>
            <a:chExt cx="7895740" cy="3867313"/>
          </a:xfrm>
        </p:grpSpPr>
        <p:grpSp>
          <p:nvGrpSpPr>
            <p:cNvPr id="53" name="群組 52"/>
            <p:cNvGrpSpPr/>
            <p:nvPr/>
          </p:nvGrpSpPr>
          <p:grpSpPr>
            <a:xfrm>
              <a:off x="1612915" y="2164557"/>
              <a:ext cx="5994991" cy="3867313"/>
              <a:chOff x="6026039" y="-452412"/>
              <a:chExt cx="5994991" cy="3867313"/>
            </a:xfrm>
          </p:grpSpPr>
          <p:pic>
            <p:nvPicPr>
              <p:cNvPr id="42" name="圖片 4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9423" y="-452412"/>
                <a:ext cx="5575999" cy="3529113"/>
              </a:xfrm>
              <a:prstGeom prst="rect">
                <a:avLst/>
              </a:prstGeom>
            </p:spPr>
          </p:pic>
          <p:grpSp>
            <p:nvGrpSpPr>
              <p:cNvPr id="43" name="群組 42"/>
              <p:cNvGrpSpPr/>
              <p:nvPr/>
            </p:nvGrpSpPr>
            <p:grpSpPr>
              <a:xfrm>
                <a:off x="6026039" y="247900"/>
                <a:ext cx="5994991" cy="3167001"/>
                <a:chOff x="1499569" y="2003675"/>
                <a:chExt cx="5994991" cy="3167001"/>
              </a:xfrm>
            </p:grpSpPr>
            <p:grpSp>
              <p:nvGrpSpPr>
                <p:cNvPr id="44" name="群組 43"/>
                <p:cNvGrpSpPr/>
                <p:nvPr/>
              </p:nvGrpSpPr>
              <p:grpSpPr>
                <a:xfrm>
                  <a:off x="1499569" y="2003675"/>
                  <a:ext cx="5960987" cy="3167001"/>
                  <a:chOff x="1899255" y="1874164"/>
                  <a:chExt cx="5960987" cy="3167001"/>
                </a:xfrm>
              </p:grpSpPr>
              <p:grpSp>
                <p:nvGrpSpPr>
                  <p:cNvPr id="46" name="群組 45"/>
                  <p:cNvGrpSpPr/>
                  <p:nvPr/>
                </p:nvGrpSpPr>
                <p:grpSpPr>
                  <a:xfrm>
                    <a:off x="4114899" y="1874164"/>
                    <a:ext cx="2064139" cy="2404776"/>
                    <a:chOff x="4114899" y="1874164"/>
                    <a:chExt cx="2064139" cy="2404776"/>
                  </a:xfrm>
                </p:grpSpPr>
                <p:cxnSp>
                  <p:nvCxnSpPr>
                    <p:cNvPr id="51" name="直線接點 50"/>
                    <p:cNvCxnSpPr/>
                    <p:nvPr/>
                  </p:nvCxnSpPr>
                  <p:spPr>
                    <a:xfrm>
                      <a:off x="4684670" y="2013446"/>
                      <a:ext cx="0" cy="2265494"/>
                    </a:xfrm>
                    <a:prstGeom prst="line">
                      <a:avLst/>
                    </a:prstGeom>
                    <a:ln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文字方塊 51"/>
                    <p:cNvSpPr txBox="1"/>
                    <p:nvPr/>
                  </p:nvSpPr>
                  <p:spPr>
                    <a:xfrm>
                      <a:off x="4114899" y="1874164"/>
                      <a:ext cx="206413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kumimoji="1" lang="zh-TW" altLang="en-US" sz="1600" smtClean="0">
                          <a:latin typeface="+mj-ea"/>
                          <a:ea typeface="+mj-ea"/>
                        </a:rPr>
                        <a:t>中心軸</a:t>
                      </a:r>
                      <a:endParaRPr kumimoji="1" lang="zh-TW" altLang="en-US" sz="1600" dirty="0">
                        <a:latin typeface="+mj-ea"/>
                        <a:ea typeface="+mj-ea"/>
                      </a:endParaRPr>
                    </a:p>
                  </p:txBody>
                </p:sp>
              </p:grpSp>
              <p:grpSp>
                <p:nvGrpSpPr>
                  <p:cNvPr id="47" name="群組 46"/>
                  <p:cNvGrpSpPr/>
                  <p:nvPr/>
                </p:nvGrpSpPr>
                <p:grpSpPr>
                  <a:xfrm>
                    <a:off x="1899255" y="2459314"/>
                    <a:ext cx="5960987" cy="2581851"/>
                    <a:chOff x="1899255" y="2459314"/>
                    <a:chExt cx="5960987" cy="2581851"/>
                  </a:xfrm>
                </p:grpSpPr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48" name="文字方塊 47"/>
                        <p:cNvSpPr txBox="1"/>
                        <p:nvPr/>
                      </p:nvSpPr>
                      <p:spPr>
                        <a:xfrm rot="18900000">
                          <a:off x="1899255" y="2459314"/>
                          <a:ext cx="1581523" cy="3082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zh-TW" altLang="en-US" sz="1400" i="1" smtClean="0">
                                    <a:latin typeface="Cambria Math" charset="0"/>
                                  </a:rPr>
                                  <m:t>出入</m:t>
                                </m:r>
                                <m:r>
                                  <a:rPr kumimoji="1" lang="zh-TW" altLang="en-US" sz="1400" b="0" i="1" smtClean="0">
                                    <a:latin typeface="Cambria Math" charset="0"/>
                                  </a:rPr>
                                  <m:t>射角</m:t>
                                </m:r>
                                <m:r>
                                  <a:rPr kumimoji="1" lang="en-US" altLang="zh-TW" sz="1400" b="0" i="1" smtClean="0">
                                    <a:latin typeface="Cambria Math" charset="0"/>
                                  </a:rPr>
                                  <m:t>𝜔</m:t>
                                </m:r>
                                <m:r>
                                  <a:rPr kumimoji="1" lang="en-US" altLang="zh-TW" sz="1400" b="0" i="1" smtClean="0">
                                    <a:latin typeface="Cambria Math" charset="0"/>
                                  </a:rPr>
                                  <m:t>( </m:t>
                                </m:r>
                                <m:r>
                                  <a:rPr kumimoji="1" lang="en-US" altLang="zh-TW" sz="1400" b="0" i="1" smtClean="0">
                                    <a:latin typeface="Cambria Math" charset="0"/>
                                  </a:rPr>
                                  <m:t>𝑑𝑒𝑔</m:t>
                                </m:r>
                                <m:r>
                                  <a:rPr kumimoji="1" lang="en-US" altLang="zh-TW" sz="1400" b="0" i="1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1" lang="zh-TW" altLang="en-US" sz="1400" dirty="0"/>
                        </a:p>
                      </p:txBody>
                    </p:sp>
                  </mc:Choice>
                  <mc:Fallback>
                    <p:sp>
                      <p:nvSpPr>
                        <p:cNvPr id="48" name="文字方塊 47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18900000">
                          <a:off x="1899255" y="2459314"/>
                          <a:ext cx="1581523" cy="308226"/>
                        </a:xfrm>
                        <a:prstGeom prst="rect">
                          <a:avLst/>
                        </a:prstGeom>
                        <a:blipFill rotWithShape="0">
                          <a:blip r:embed="rId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TW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49" name="文字方塊 48"/>
                        <p:cNvSpPr txBox="1"/>
                        <p:nvPr/>
                      </p:nvSpPr>
                      <p:spPr>
                        <a:xfrm>
                          <a:off x="6937745" y="4492489"/>
                          <a:ext cx="922497" cy="5486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kumimoji="1" lang="en-US" altLang="zh-TW" sz="1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TW" sz="14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  <m:d>
                                      <m:dPr>
                                        <m:ctrlPr>
                                          <a:rPr kumimoji="1" lang="en-US" altLang="zh-TW" sz="1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1" lang="en-US" altLang="zh-TW" sz="1400" b="0" i="1" smtClean="0">
                                            <a:latin typeface="Cambria Math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1" lang="en-US" altLang="zh-TW" sz="1400" b="0" i="1" smtClean="0"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charset="0"/>
                                      </a:rPr>
                                      <m:t>(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charset="0"/>
                                      </a:rPr>
                                      <m:t>𝜔</m:t>
                                    </m:r>
                                    <m:r>
                                      <a:rPr kumimoji="1" lang="en-US" altLang="zh-TW" sz="1400" b="0" i="1" smtClean="0">
                                        <a:latin typeface="Cambria Math" charset="0"/>
                                      </a:rPr>
                                      <m:t>=0)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kumimoji="1" lang="zh-TW" altLang="en-US" sz="1400" dirty="0"/>
                        </a:p>
                      </p:txBody>
                    </p:sp>
                  </mc:Choice>
                  <mc:Fallback>
                    <p:sp>
                      <p:nvSpPr>
                        <p:cNvPr id="49" name="文字方塊 48"/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937745" y="4492489"/>
                          <a:ext cx="922497" cy="548676"/>
                        </a:xfrm>
                        <a:prstGeom prst="rect">
                          <a:avLst/>
                        </a:prstGeom>
                        <a:blipFill rotWithShape="0">
                          <a:blip r:embed="rId8"/>
                          <a:stretch>
                            <a:fillRect b="-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TW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sp>
              <p:nvSpPr>
                <p:cNvPr id="45" name="矩形 44"/>
                <p:cNvSpPr/>
                <p:nvPr/>
              </p:nvSpPr>
              <p:spPr>
                <a:xfrm>
                  <a:off x="4292675" y="4765961"/>
                  <a:ext cx="3201885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kumimoji="1" lang="zh-TW" altLang="en-US" sz="1600" smtClean="0">
                      <a:latin typeface="+mj-ea"/>
                      <a:ea typeface="+mj-ea"/>
                    </a:rPr>
                    <a:t>與</a:t>
                  </a:r>
                  <a:r>
                    <a:rPr kumimoji="1" lang="zh-TW" altLang="en-US" sz="1600" smtClean="0">
                      <a:latin typeface="+mj-ea"/>
                      <a:ea typeface="+mj-ea"/>
                    </a:rPr>
                    <a:t>中心軸輻射強度比值：</a:t>
                  </a:r>
                  <a:endParaRPr kumimoji="1" lang="en-US" altLang="zh-TW" sz="1600" dirty="0" smtClean="0">
                    <a:latin typeface="+mj-ea"/>
                    <a:ea typeface="+mj-ea"/>
                  </a:endParaRPr>
                </a:p>
              </p:txBody>
            </p:sp>
          </p:grpSp>
        </p:grpSp>
        <p:grpSp>
          <p:nvGrpSpPr>
            <p:cNvPr id="60" name="群組 59"/>
            <p:cNvGrpSpPr/>
            <p:nvPr/>
          </p:nvGrpSpPr>
          <p:grpSpPr>
            <a:xfrm>
              <a:off x="4728153" y="4270358"/>
              <a:ext cx="4780502" cy="756650"/>
              <a:chOff x="4728153" y="4270358"/>
              <a:chExt cx="4780502" cy="756650"/>
            </a:xfrm>
          </p:grpSpPr>
          <p:cxnSp>
            <p:nvCxnSpPr>
              <p:cNvPr id="55" name="直線箭頭接點 54"/>
              <p:cNvCxnSpPr/>
              <p:nvPr/>
            </p:nvCxnSpPr>
            <p:spPr>
              <a:xfrm>
                <a:off x="4728153" y="4270358"/>
                <a:ext cx="1747178" cy="340669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矩形 55"/>
              <p:cNvSpPr/>
              <p:nvPr/>
            </p:nvSpPr>
            <p:spPr>
              <a:xfrm>
                <a:off x="6468032" y="4442233"/>
                <a:ext cx="304062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sz="16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較大的朗博次方，</a:t>
                </a:r>
                <a:endParaRPr kumimoji="1" lang="en-US" altLang="zh-TW" sz="1600" dirty="0" smtClean="0">
                  <a:solidFill>
                    <a:srgbClr val="C00000"/>
                  </a:solidFill>
                  <a:latin typeface="+mj-ea"/>
                  <a:ea typeface="+mj-ea"/>
                </a:endParaRPr>
              </a:p>
              <a:p>
                <a:r>
                  <a:rPr kumimoji="1" lang="zh-TW" altLang="en-US" sz="16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強度隨</a:t>
                </a:r>
                <a:r>
                  <a:rPr kumimoji="1" lang="zh-TW" altLang="en-US" sz="16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角度衰減的速度較快</a:t>
                </a:r>
                <a:endParaRPr kumimoji="1" lang="en-US" altLang="zh-TW" sz="1600" dirty="0" smtClean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786543" y="1819865"/>
                <a:ext cx="502210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charset="0"/>
                          <a:ea typeface="+mj-ea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charset="0"/>
                              <a:ea typeface="+mj-ea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charset="0"/>
                              <a:ea typeface="+mj-ea"/>
                            </a:rPr>
                            <m:t>𝜔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charset="0"/>
                          <a:ea typeface="+mj-ea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charset="0"/>
                          <a:ea typeface="+mj-ea"/>
                        </a:rPr>
                        <m:t>𝐼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charset="0"/>
                              <a:ea typeface="+mj-ea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charset="0"/>
                              <a:ea typeface="+mj-ea"/>
                            </a:rPr>
                            <m:t>𝜔</m:t>
                          </m:r>
                          <m:r>
                            <a:rPr kumimoji="1" lang="en-US" altLang="zh-TW" b="0" i="1" smtClean="0">
                              <a:latin typeface="Cambria Math" charset="0"/>
                              <a:ea typeface="+mj-ea"/>
                            </a:rPr>
                            <m:t>=0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charset="0"/>
                          <a:ea typeface="+mj-ea"/>
                        </a:rPr>
                        <m:t>×</m:t>
                      </m:r>
                      <m:sSup>
                        <m:sSupPr>
                          <m:ctrlPr>
                            <a:rPr kumimoji="1" lang="en-US" altLang="zh-TW" b="0" i="1" smtClean="0">
                              <a:latin typeface="Cambria Math" charset="0"/>
                              <a:ea typeface="+mj-ea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kumimoji="1" lang="en-US" altLang="zh-TW" b="0" i="1" smtClean="0">
                                  <a:latin typeface="Cambria Math" charset="0"/>
                                  <a:ea typeface="+mj-ea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b="0" i="0" smtClean="0">
                                  <a:latin typeface="Cambria Math" charset="0"/>
                                  <a:ea typeface="+mj-ea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charset="0"/>
                                      <a:ea typeface="+mj-ea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b="0" i="1" smtClean="0">
                                      <a:latin typeface="Cambria Math" charset="0"/>
                                      <a:ea typeface="+mj-ea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</m:e>
                        <m:sup>
                          <m:r>
                            <a:rPr kumimoji="1" lang="en-US" altLang="zh-TW" b="0" i="1" smtClean="0">
                              <a:latin typeface="Cambria Math" charset="0"/>
                              <a:ea typeface="+mj-ea"/>
                            </a:rPr>
                            <m:t>𝑀</m:t>
                          </m:r>
                        </m:sup>
                      </m:sSup>
                    </m:oMath>
                  </m:oMathPara>
                </a14:m>
                <a:endParaRPr kumimoji="1" lang="zh-TW" altLang="en-US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543" y="1819865"/>
                <a:ext cx="502210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7D3CB-5987-4045-A9DE-313BCFC794E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朗博輻射模型（</a:t>
            </a:r>
            <a:r>
              <a:rPr kumimoji="1" lang="en-US" altLang="zh-TW" dirty="0" err="1" smtClean="0"/>
              <a:t>Lambertian</a:t>
            </a:r>
            <a:r>
              <a:rPr kumimoji="1" lang="en-US" altLang="zh-TW" dirty="0" smtClean="0"/>
              <a:t> Pattern</a:t>
            </a:r>
            <a:r>
              <a:rPr kumimoji="1" lang="zh-TW" altLang="en-US" dirty="0" smtClean="0"/>
              <a:t>）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8920" y="4200125"/>
            <a:ext cx="2564549" cy="2362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36449" y="1199657"/>
                <a:ext cx="788669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sz="1600" b="1" u="sng" dirty="0" smtClean="0">
                    <a:latin typeface="+mj-ea"/>
                    <a:ea typeface="+mj-ea"/>
                  </a:rPr>
                  <a:t>朗</a:t>
                </a:r>
                <a:r>
                  <a:rPr kumimoji="1" lang="zh-TW" altLang="en-US" sz="1600" b="1" u="sng" dirty="0" smtClean="0">
                    <a:latin typeface="+mj-ea"/>
                    <a:ea typeface="+mj-ea"/>
                  </a:rPr>
                  <a:t>博輻射</a:t>
                </a:r>
                <a:r>
                  <a:rPr kumimoji="1" lang="zh-TW" altLang="en-US" sz="1600" b="1" u="sng" dirty="0" smtClean="0">
                    <a:latin typeface="+mj-ea"/>
                    <a:ea typeface="+mj-ea"/>
                  </a:rPr>
                  <a:t>模型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：描述在不同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出入射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角度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下，</a:t>
                </a:r>
                <a:r>
                  <a:rPr kumimoji="1" lang="zh-TW" altLang="en-US" sz="1600" dirty="0" smtClean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光</a:t>
                </a:r>
                <a:r>
                  <a:rPr kumimoji="1" lang="zh-TW" altLang="en-US" sz="1600" dirty="0">
                    <a:solidFill>
                      <a:prstClr val="black"/>
                    </a:solidFill>
                    <a:latin typeface="微軟正黑體"/>
                    <a:ea typeface="微軟正黑體"/>
                  </a:rPr>
                  <a:t>輻射強度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𝐼</m:t>
                    </m:r>
                    <m:r>
                      <a:rPr kumimoji="1" lang="zh-TW" altLang="en-US" sz="1600" i="1">
                        <a:solidFill>
                          <a:prstClr val="black"/>
                        </a:solidFill>
                        <a:latin typeface="Cambria Math" charset="0"/>
                        <a:ea typeface="微軟正黑體"/>
                      </a:rPr>
                      <m:t>的相對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關係</a:t>
                </a:r>
                <a:endParaRPr kumimoji="1" lang="en-US" altLang="zh-TW" sz="1600" dirty="0" smtClean="0">
                  <a:latin typeface="+mj-ea"/>
                  <a:ea typeface="+mj-ea"/>
                </a:endParaRPr>
              </a:p>
              <a:p>
                <a:r>
                  <a:rPr kumimoji="1" lang="en-US" altLang="zh-TW" sz="1600" dirty="0">
                    <a:latin typeface="+mj-ea"/>
                    <a:ea typeface="+mj-ea"/>
                  </a:rPr>
                  <a:t>	</a:t>
                </a:r>
                <a:r>
                  <a:rPr kumimoji="1" lang="zh-TW" altLang="en-US" sz="1600" dirty="0">
                    <a:latin typeface="+mj-ea"/>
                    <a:ea typeface="+mj-ea"/>
                  </a:rPr>
                  <a:t> 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         隨出入射角</a:t>
                </a:r>
                <a14:m>
                  <m:oMath xmlns:m="http://schemas.openxmlformats.org/officeDocument/2006/math">
                    <m:r>
                      <a:rPr kumimoji="1" lang="en-US" altLang="zh-TW" sz="1600" i="1">
                        <a:latin typeface="Cambria Math" charset="0"/>
                      </a:rPr>
                      <m:t>𝜔</m:t>
                    </m:r>
                  </m:oMath>
                </a14:m>
                <a:r>
                  <a:rPr kumimoji="1" lang="zh-TW" altLang="en-US" sz="1600" dirty="0" smtClean="0">
                    <a:latin typeface="+mj-ea"/>
                    <a:ea typeface="+mj-ea"/>
                  </a:rPr>
                  <a:t>增加，輻射強度變弱</a:t>
                </a:r>
                <a:endParaRPr kumimoji="1" lang="en-US" altLang="zh-TW" sz="1600" dirty="0" smtClean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49" y="1199657"/>
                <a:ext cx="7886699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386" t="-4167" b="-11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1"/>
          <a:stretch/>
        </p:blipFill>
        <p:spPr>
          <a:xfrm>
            <a:off x="-4094726" y="1595221"/>
            <a:ext cx="3423901" cy="2530714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>
            <a:off x="9508655" y="3704931"/>
            <a:ext cx="3297619" cy="2719118"/>
            <a:chOff x="4608513" y="3283025"/>
            <a:chExt cx="3297619" cy="2719118"/>
          </a:xfrm>
        </p:grpSpPr>
        <p:pic>
          <p:nvPicPr>
            <p:cNvPr id="6" name="內容版面配置區 5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6" r="40706"/>
            <a:stretch/>
          </p:blipFill>
          <p:spPr>
            <a:xfrm>
              <a:off x="4608513" y="3356788"/>
              <a:ext cx="2180214" cy="25068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/>
                <p:cNvSpPr txBox="1"/>
                <p:nvPr/>
              </p:nvSpPr>
              <p:spPr>
                <a:xfrm>
                  <a:off x="5116700" y="5725144"/>
                  <a:ext cx="25698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&lt;</a:t>
                  </a:r>
                  <a:r>
                    <a:rPr kumimoji="1" lang="zh-TW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朗博次方</a:t>
                  </a:r>
                  <a14:m>
                    <m:oMath xmlns:m="http://schemas.openxmlformats.org/officeDocument/2006/math">
                      <m:r>
                        <a:rPr kumimoji="1"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+mj-ea"/>
                        </a:rPr>
                        <m:t>𝑀</m:t>
                      </m:r>
                      <m:r>
                        <a:rPr kumimoji="1" lang="en-US" altLang="zh-TW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  <a:ea typeface="+mj-ea"/>
                        </a:rPr>
                        <m:t>=1</m:t>
                      </m:r>
                    </m:oMath>
                  </a14:m>
                  <a:r>
                    <a:rPr kumimoji="1" lang="zh-TW" altLang="en-US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時的輻射強度</a:t>
                  </a:r>
                  <a:r>
                    <a:rPr kumimoji="1" lang="en-US" altLang="zh-TW" sz="12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ea"/>
                      <a:ea typeface="+mj-ea"/>
                    </a:rPr>
                    <a:t>&gt;</a:t>
                  </a:r>
                  <a:endParaRPr kumimoji="1" lang="zh-TW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ea"/>
                    <a:ea typeface="+mj-ea"/>
                  </a:endParaRPr>
                </a:p>
              </p:txBody>
            </p:sp>
          </mc:Choice>
          <mc:Fallback xmlns="">
            <p:sp>
              <p:nvSpPr>
                <p:cNvPr id="18" name="文字方塊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700" y="5725144"/>
                  <a:ext cx="2569830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t="-2174" b="-130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內容版面配置區 5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35" r="2908"/>
            <a:stretch/>
          </p:blipFill>
          <p:spPr>
            <a:xfrm>
              <a:off x="6687696" y="3283025"/>
              <a:ext cx="1218436" cy="250685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762721" y="6017539"/>
                <a:ext cx="788669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sz="1600" b="1" u="sng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sz="1600" b="1" i="1" u="sng" smtClean="0">
                        <a:solidFill>
                          <a:schemeClr val="tx1"/>
                        </a:solidFill>
                        <a:latin typeface="Cambria Math" charset="0"/>
                        <a:ea typeface="+mj-ea"/>
                      </a:rPr>
                      <m:t>𝑴</m:t>
                    </m:r>
                  </m:oMath>
                </a14:m>
                <a:r>
                  <a:rPr kumimoji="1" lang="zh-TW" altLang="en-US" sz="1600" b="1" u="sng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的意義</a:t>
                </a:r>
                <a:r>
                  <a:rPr kumimoji="1" lang="zh-TW" altLang="en-US" sz="16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：</a:t>
                </a:r>
                <a:r>
                  <a:rPr kumimoji="1" lang="zh-TW" altLang="en-US" sz="1600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對</a:t>
                </a:r>
                <a:r>
                  <a:rPr kumimoji="1" lang="zh-TW" altLang="en-US" sz="1600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角度變化的敏感度與照射範圍之間的</a:t>
                </a:r>
                <a:r>
                  <a:rPr kumimoji="1" lang="zh-TW" altLang="en-US" sz="1600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取捨</a:t>
                </a:r>
                <a:endParaRPr kumimoji="1" lang="en-US" altLang="zh-TW" sz="1600" dirty="0" smtClean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1" y="6017539"/>
                <a:ext cx="7886699" cy="338554"/>
              </a:xfrm>
              <a:prstGeom prst="rect">
                <a:avLst/>
              </a:prstGeom>
              <a:blipFill rotWithShape="0">
                <a:blip r:embed="rId15"/>
                <a:stretch>
                  <a:fillRect l="-386" t="-7143" b="-19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群組 39"/>
          <p:cNvGrpSpPr/>
          <p:nvPr/>
        </p:nvGrpSpPr>
        <p:grpSpPr>
          <a:xfrm>
            <a:off x="3156225" y="1547963"/>
            <a:ext cx="3064574" cy="1049532"/>
            <a:chOff x="3156225" y="1547963"/>
            <a:chExt cx="3064574" cy="1049532"/>
          </a:xfrm>
        </p:grpSpPr>
        <p:sp>
          <p:nvSpPr>
            <p:cNvPr id="31" name="矩形 30"/>
            <p:cNvSpPr/>
            <p:nvPr/>
          </p:nvSpPr>
          <p:spPr>
            <a:xfrm>
              <a:off x="3621551" y="1877180"/>
              <a:ext cx="993312" cy="324446"/>
            </a:xfrm>
            <a:prstGeom prst="rect">
              <a:avLst/>
            </a:prstGeom>
            <a:solidFill>
              <a:schemeClr val="bg2">
                <a:alpha val="42000"/>
              </a:schemeClr>
            </a:solidFill>
            <a:ln>
              <a:solidFill>
                <a:schemeClr val="bg1">
                  <a:lumMod val="65000"/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429400" y="1842678"/>
              <a:ext cx="230709" cy="203230"/>
            </a:xfrm>
            <a:prstGeom prst="rect">
              <a:avLst/>
            </a:prstGeom>
            <a:solidFill>
              <a:srgbClr val="FF0000">
                <a:alpha val="6000"/>
              </a:srgbClr>
            </a:solidFill>
            <a:ln>
              <a:solidFill>
                <a:srgbClr val="C00000">
                  <a:alpha val="26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099418" y="1547963"/>
              <a:ext cx="11213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400" dirty="0" smtClean="0">
                  <a:solidFill>
                    <a:srgbClr val="C00000"/>
                  </a:solidFill>
                  <a:latin typeface="+mj-ea"/>
                  <a:ea typeface="+mj-ea"/>
                </a:rPr>
                <a:t>朗博次方</a:t>
              </a:r>
              <a:endParaRPr kumimoji="1" lang="zh-TW" altLang="en-US" sz="1400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3156225" y="2258941"/>
              <a:ext cx="20641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1600" smtClean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中心軸的輻射強度</a:t>
              </a:r>
              <a:endParaRPr kumimoji="1" lang="zh-TW" altLang="en-US" sz="16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638401" y="2628519"/>
                <a:ext cx="20136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zh-TW" altLang="en-US" sz="1600" b="1" u="sng" dirty="0" smtClean="0">
                    <a:latin typeface="+mj-ea"/>
                    <a:ea typeface="+mj-ea"/>
                  </a:rPr>
                  <a:t>朗博次方</a:t>
                </a:r>
                <a14:m>
                  <m:oMath xmlns:m="http://schemas.openxmlformats.org/officeDocument/2006/math">
                    <m:r>
                      <a:rPr kumimoji="1" lang="en-US" altLang="zh-TW" sz="1600" b="1" i="1" u="sng" smtClean="0">
                        <a:latin typeface="Cambria Math" charset="0"/>
                        <a:ea typeface="+mj-ea"/>
                      </a:rPr>
                      <m:t>𝑴</m:t>
                    </m:r>
                  </m:oMath>
                </a14:m>
                <a:r>
                  <a:rPr kumimoji="1" lang="zh-TW" altLang="en-US" sz="1600" b="1" u="sng" dirty="0" smtClean="0">
                    <a:latin typeface="+mj-ea"/>
                    <a:ea typeface="+mj-ea"/>
                  </a:rPr>
                  <a:t>的影響</a:t>
                </a:r>
                <a:r>
                  <a:rPr kumimoji="1" lang="zh-TW" altLang="en-US" sz="1600" dirty="0" smtClean="0">
                    <a:latin typeface="+mj-ea"/>
                    <a:ea typeface="+mj-ea"/>
                  </a:rPr>
                  <a:t>：</a:t>
                </a:r>
                <a:endParaRPr lang="zh-TW" altLang="en-US" sz="1600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1" y="2628519"/>
                <a:ext cx="2013693" cy="338554"/>
              </a:xfrm>
              <a:prstGeom prst="rect">
                <a:avLst/>
              </a:prstGeom>
              <a:blipFill rotWithShape="0">
                <a:blip r:embed="rId16"/>
                <a:stretch>
                  <a:fillRect l="-1818" t="-7143" b="-196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73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1" grpId="0"/>
    </p:bldLst>
  </p:timing>
</p:sld>
</file>

<file path=ppt/theme/theme1.xml><?xml version="1.0" encoding="utf-8"?>
<a:theme xmlns:a="http://schemas.openxmlformats.org/drawingml/2006/main" name="SOLabTemplat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Sans">
      <a:majorFont>
        <a:latin typeface="Arial"/>
        <a:ea typeface="微軟正黑體"/>
        <a:cs typeface=""/>
      </a:majorFont>
      <a:minorFont>
        <a:latin typeface="Arial"/>
        <a:ea typeface="Noto Sans CJK TC Regular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LabTemplate" id="{AC865A2A-EA55-4DBD-87E3-C37AFBF4B3C3}" vid="{916B75B3-3223-464B-87FD-BCB1C8434B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SOLabTemplate</Template>
  <TotalTime>42188</TotalTime>
  <Words>6849</Words>
  <Application>Microsoft Macintosh PowerPoint</Application>
  <PresentationFormat>如螢幕大小 (4:3)</PresentationFormat>
  <Paragraphs>1437</Paragraphs>
  <Slides>47</Slides>
  <Notes>43</Notes>
  <HiddenSlides>11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7" baseType="lpstr">
      <vt:lpstr>Calibri</vt:lpstr>
      <vt:lpstr>Cambria Math</vt:lpstr>
      <vt:lpstr>Heiti TC Light</vt:lpstr>
      <vt:lpstr>Microsoft JhengHei</vt:lpstr>
      <vt:lpstr>Noto Sans CJK TC Regular</vt:lpstr>
      <vt:lpstr>Times New Roman</vt:lpstr>
      <vt:lpstr>微軟正黑體</vt:lpstr>
      <vt:lpstr>新細明體</vt:lpstr>
      <vt:lpstr>Arial</vt:lpstr>
      <vt:lpstr>SOLabTemplate</vt:lpstr>
      <vt:lpstr>PowerPoint 簡報</vt:lpstr>
      <vt:lpstr>大綱</vt:lpstr>
      <vt:lpstr>研究動機與目標</vt:lpstr>
      <vt:lpstr>室內定位流程</vt:lpstr>
      <vt:lpstr>室內定位分類</vt:lpstr>
      <vt:lpstr>LED與PD定位流程</vt:lpstr>
      <vt:lpstr>硬體擺設自由度</vt:lpstr>
      <vt:lpstr>次系統座標系之間的座標轉換</vt:lpstr>
      <vt:lpstr>朗博輻射模型（Lambertian Pattern）</vt:lpstr>
      <vt:lpstr>光傳播模型</vt:lpstr>
      <vt:lpstr>光傳播模型：以兩座標系表示</vt:lpstr>
      <vt:lpstr>現今演算法的限制</vt:lpstr>
      <vt:lpstr>提出定位演算法</vt:lpstr>
      <vt:lpstr>演算法流程</vt:lpstr>
      <vt:lpstr>求解LED座標系方位</vt:lpstr>
      <vt:lpstr>PowerPoint 簡報</vt:lpstr>
      <vt:lpstr>求解距離</vt:lpstr>
      <vt:lpstr>以軟體模擬室內定位</vt:lpstr>
      <vt:lpstr>系統效能評估流程</vt:lpstr>
      <vt:lpstr>建立樣本點</vt:lpstr>
      <vt:lpstr>量化系統效能</vt:lpstr>
      <vt:lpstr>建立評估系統</vt:lpstr>
      <vt:lpstr>硬體指向的影響</vt:lpstr>
      <vt:lpstr>最佳化問題</vt:lpstr>
      <vt:lpstr>目標函數</vt:lpstr>
      <vt:lpstr>最佳系統成效</vt:lpstr>
      <vt:lpstr>PowerPoint 簡報</vt:lpstr>
      <vt:lpstr>PowerPoint 簡報</vt:lpstr>
      <vt:lpstr>PowerPoint 簡報</vt:lpstr>
      <vt:lpstr>使用情境丙：設計變數最佳解</vt:lpstr>
      <vt:lpstr>使用情境丁：任意平移與旋轉</vt:lpstr>
      <vt:lpstr>PowerPoint 簡報</vt:lpstr>
      <vt:lpstr>PowerPoint 簡報</vt:lpstr>
      <vt:lpstr>PowerPoint 簡報</vt:lpstr>
      <vt:lpstr>結論</vt:lpstr>
      <vt:lpstr>PowerPoint 簡報</vt:lpstr>
      <vt:lpstr>光領域常用單位</vt:lpstr>
      <vt:lpstr>LED與PD定位流程</vt:lpstr>
      <vt:lpstr>LED與PD定位系統架構</vt:lpstr>
      <vt:lpstr>LED與PD定位系統</vt:lpstr>
      <vt:lpstr>定位演算法種類</vt:lpstr>
      <vt:lpstr>光傳播模型</vt:lpstr>
      <vt:lpstr>評估次系統規格對系統成效的影響</vt:lpstr>
      <vt:lpstr>量化系統效能</vt:lpstr>
      <vt:lpstr>朗博次方的影響</vt:lpstr>
      <vt:lpstr>模擬誤差可能來源</vt:lpstr>
      <vt:lpstr>PowerPoint 簡報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SOLab</dc:creator>
  <cp:lastModifiedBy>tiffanykitten870131@gmail.com</cp:lastModifiedBy>
  <cp:revision>1756</cp:revision>
  <cp:lastPrinted>2018-06-26T01:00:07Z</cp:lastPrinted>
  <dcterms:created xsi:type="dcterms:W3CDTF">2016-07-22T06:12:02Z</dcterms:created>
  <dcterms:modified xsi:type="dcterms:W3CDTF">2022-08-29T04:13:01Z</dcterms:modified>
</cp:coreProperties>
</file>